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765" r:id="rId1"/>
  </p:sldMasterIdLst>
  <p:notesMasterIdLst>
    <p:notesMasterId r:id="rId104"/>
  </p:notesMasterIdLst>
  <p:sldIdLst>
    <p:sldId id="822" r:id="rId2"/>
    <p:sldId id="553" r:id="rId3"/>
    <p:sldId id="828" r:id="rId4"/>
    <p:sldId id="563" r:id="rId5"/>
    <p:sldId id="566" r:id="rId6"/>
    <p:sldId id="824" r:id="rId7"/>
    <p:sldId id="559" r:id="rId8"/>
    <p:sldId id="567" r:id="rId9"/>
    <p:sldId id="823" r:id="rId10"/>
    <p:sldId id="575" r:id="rId11"/>
    <p:sldId id="576" r:id="rId12"/>
    <p:sldId id="572" r:id="rId13"/>
    <p:sldId id="573" r:id="rId14"/>
    <p:sldId id="578" r:id="rId15"/>
    <p:sldId id="829" r:id="rId16"/>
    <p:sldId id="607" r:id="rId17"/>
    <p:sldId id="625" r:id="rId18"/>
    <p:sldId id="609" r:id="rId19"/>
    <p:sldId id="650" r:id="rId20"/>
    <p:sldId id="651" r:id="rId21"/>
    <p:sldId id="637" r:id="rId22"/>
    <p:sldId id="628" r:id="rId23"/>
    <p:sldId id="634" r:id="rId24"/>
    <p:sldId id="636" r:id="rId25"/>
    <p:sldId id="837" r:id="rId26"/>
    <p:sldId id="838" r:id="rId27"/>
    <p:sldId id="638" r:id="rId28"/>
    <p:sldId id="830" r:id="rId29"/>
    <p:sldId id="652" r:id="rId30"/>
    <p:sldId id="653" r:id="rId31"/>
    <p:sldId id="831" r:id="rId32"/>
    <p:sldId id="508" r:id="rId33"/>
    <p:sldId id="657" r:id="rId34"/>
    <p:sldId id="655" r:id="rId35"/>
    <p:sldId id="659" r:id="rId36"/>
    <p:sldId id="660" r:id="rId37"/>
    <p:sldId id="832" r:id="rId38"/>
    <p:sldId id="664" r:id="rId39"/>
    <p:sldId id="533" r:id="rId40"/>
    <p:sldId id="825" r:id="rId41"/>
    <p:sldId id="826" r:id="rId42"/>
    <p:sldId id="666" r:id="rId43"/>
    <p:sldId id="684" r:id="rId44"/>
    <p:sldId id="726" r:id="rId45"/>
    <p:sldId id="685" r:id="rId46"/>
    <p:sldId id="688" r:id="rId47"/>
    <p:sldId id="687" r:id="rId48"/>
    <p:sldId id="690" r:id="rId49"/>
    <p:sldId id="693" r:id="rId50"/>
    <p:sldId id="692" r:id="rId51"/>
    <p:sldId id="676" r:id="rId52"/>
    <p:sldId id="677" r:id="rId53"/>
    <p:sldId id="695" r:id="rId54"/>
    <p:sldId id="700" r:id="rId55"/>
    <p:sldId id="701" r:id="rId56"/>
    <p:sldId id="548" r:id="rId57"/>
    <p:sldId id="681" r:id="rId58"/>
    <p:sldId id="696" r:id="rId59"/>
    <p:sldId id="839" r:id="rId60"/>
    <p:sldId id="840" r:id="rId61"/>
    <p:sldId id="539" r:id="rId62"/>
    <p:sldId id="513" r:id="rId63"/>
    <p:sldId id="723" r:id="rId64"/>
    <p:sldId id="541" r:id="rId65"/>
    <p:sldId id="697" r:id="rId66"/>
    <p:sldId id="699" r:id="rId67"/>
    <p:sldId id="702" r:id="rId68"/>
    <p:sldId id="703" r:id="rId69"/>
    <p:sldId id="704" r:id="rId70"/>
    <p:sldId id="833" r:id="rId71"/>
    <p:sldId id="725" r:id="rId72"/>
    <p:sldId id="547" r:id="rId73"/>
    <p:sldId id="706" r:id="rId74"/>
    <p:sldId id="707" r:id="rId75"/>
    <p:sldId id="710" r:id="rId76"/>
    <p:sldId id="834" r:id="rId77"/>
    <p:sldId id="841" r:id="rId78"/>
    <p:sldId id="842" r:id="rId79"/>
    <p:sldId id="727" r:id="rId80"/>
    <p:sldId id="588" r:id="rId81"/>
    <p:sldId id="730" r:id="rId82"/>
    <p:sldId id="713" r:id="rId83"/>
    <p:sldId id="835" r:id="rId84"/>
    <p:sldId id="592" r:id="rId85"/>
    <p:sldId id="791" r:id="rId86"/>
    <p:sldId id="593" r:id="rId87"/>
    <p:sldId id="734" r:id="rId88"/>
    <p:sldId id="843" r:id="rId89"/>
    <p:sldId id="794" r:id="rId90"/>
    <p:sldId id="800" r:id="rId91"/>
    <p:sldId id="806" r:id="rId92"/>
    <p:sldId id="757" r:id="rId93"/>
    <p:sldId id="821" r:id="rId94"/>
    <p:sldId id="844" r:id="rId95"/>
    <p:sldId id="810" r:id="rId96"/>
    <p:sldId id="763" r:id="rId97"/>
    <p:sldId id="764" r:id="rId98"/>
    <p:sldId id="766" r:id="rId99"/>
    <p:sldId id="767" r:id="rId100"/>
    <p:sldId id="812" r:id="rId101"/>
    <p:sldId id="836" r:id="rId102"/>
    <p:sldId id="827" r:id="rId10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8800" b="1" kern="1200">
        <a:solidFill>
          <a:srgbClr val="D0CDCA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8800" b="1" kern="1200">
        <a:solidFill>
          <a:srgbClr val="D0CDCA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8800" b="1" kern="1200">
        <a:solidFill>
          <a:srgbClr val="D0CDCA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8800" b="1" kern="1200">
        <a:solidFill>
          <a:srgbClr val="D0CDCA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8800" b="1" kern="1200">
        <a:solidFill>
          <a:srgbClr val="D0CDCA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8800" b="1" kern="1200">
        <a:solidFill>
          <a:srgbClr val="D0CDCA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8800" b="1" kern="1200">
        <a:solidFill>
          <a:srgbClr val="D0CDCA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8800" b="1" kern="1200">
        <a:solidFill>
          <a:srgbClr val="D0CDCA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8800" b="1" kern="1200">
        <a:solidFill>
          <a:srgbClr val="D0CDCA"/>
        </a:solidFill>
        <a:latin typeface="楷体_GB2312" pitchFamily="49" charset="-122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990099"/>
    <a:srgbClr val="003399"/>
    <a:srgbClr val="0066FF"/>
    <a:srgbClr val="CC00FF"/>
    <a:srgbClr val="D6D6F2"/>
    <a:srgbClr val="6666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2" autoAdjust="0"/>
    <p:restoredTop sz="87728" autoAdjust="0"/>
  </p:normalViewPr>
  <p:slideViewPr>
    <p:cSldViewPr>
      <p:cViewPr varScale="1">
        <p:scale>
          <a:sx n="47" d="100"/>
          <a:sy n="47" d="100"/>
        </p:scale>
        <p:origin x="-1256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4" Type="http://schemas.openxmlformats.org/officeDocument/2006/relationships/image" Target="../media/image13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6" Type="http://schemas.openxmlformats.org/officeDocument/2006/relationships/image" Target="../media/image148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4" Type="http://schemas.openxmlformats.org/officeDocument/2006/relationships/image" Target="../media/image16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Relationship Id="rId4" Type="http://schemas.openxmlformats.org/officeDocument/2006/relationships/image" Target="../media/image18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Relationship Id="rId4" Type="http://schemas.openxmlformats.org/officeDocument/2006/relationships/image" Target="../media/image195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50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BE29D2-AFC9-4B85-8EF7-3F9E14DC34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73658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开销。这就好像我们运送一批灯泡一样，为了保证运送途中不出现打烂灯泡的情况，我们通常都用一些泡沫或海棉等物将灯泡包装起来，这种包装使灯泡所占的容积变大，原来一部车能装</a:t>
            </a:r>
            <a:r>
              <a:rPr lang="en-US" altLang="zh-CN" smtClean="0"/>
              <a:t>5000</a:t>
            </a:r>
            <a:r>
              <a:rPr lang="zh-CN" altLang="en-US" smtClean="0"/>
              <a:t>个灯泡的，包装后就只能装</a:t>
            </a:r>
            <a:r>
              <a:rPr lang="en-US" altLang="zh-CN" smtClean="0"/>
              <a:t>4000</a:t>
            </a:r>
            <a:r>
              <a:rPr lang="zh-CN" altLang="en-US" smtClean="0"/>
              <a:t>个了，显然包装的代价使运送灯泡的有效个数减少了。</a:t>
            </a:r>
          </a:p>
          <a:p>
            <a:endParaRPr lang="zh-CN" altLang="en-US" smtClean="0"/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040A526-419B-42ED-86A1-448BE95FC5E3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67699DE-1CFC-445A-870C-F158FD2EDB0A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47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kern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只要监督矩阵</a:t>
            </a:r>
            <a:r>
              <a:rPr lang="en-US" altLang="zh-CN" i="1" kern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</a:t>
            </a:r>
            <a:r>
              <a:rPr lang="zh-CN" altLang="en-US" kern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给定，编码时监督位和信息位的关系就完全确定了。 </a:t>
            </a:r>
            <a:endParaRPr lang="zh-CN" altLang="en-US" dirty="0"/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5E39CE4-DBE0-4AC4-B05F-E0B558C3806B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49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187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84C5506E-338D-4DC1-B7BE-E75B66F231CC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50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9C76FA9-6A2C-48B3-B503-8FE8EA81580E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54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08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29E0228-FEF0-4527-A08D-B36C35F978AD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80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通常，卷积码的</a:t>
            </a:r>
            <a:r>
              <a:rPr lang="en-US" altLang="zh-CN" i="1" smtClean="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k </a:t>
            </a:r>
            <a:r>
              <a:rPr lang="zh-CN" altLang="en-US" smtClean="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和 </a:t>
            </a:r>
            <a:r>
              <a:rPr lang="en-US" altLang="zh-CN" i="1" smtClean="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n </a:t>
            </a:r>
            <a:r>
              <a:rPr lang="zh-CN" altLang="en-US" smtClean="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的值较小。</a:t>
            </a:r>
            <a:endParaRPr lang="zh-CN" altLang="en-US" smtClean="0">
              <a:solidFill>
                <a:srgbClr val="990099"/>
              </a:solidFill>
              <a:ea typeface="微软雅黑" pitchFamily="34" charset="-122"/>
              <a:cs typeface="Arial" charset="0"/>
            </a:endParaRPr>
          </a:p>
          <a:p>
            <a:endParaRPr lang="zh-CN" altLang="en-US" smtClean="0">
              <a:ea typeface="微软雅黑" pitchFamily="34" charset="-122"/>
              <a:cs typeface="Arial" charset="0"/>
            </a:endParaRPr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81F58811-A055-44BA-97ED-D0B07B603AEB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86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85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CA0A3C4-46C8-4851-BE8F-7485172506F5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每种信道中的错码特性不同，因此需要采用不同的差错控制技术来减少或消除其中的错码。</a:t>
            </a:r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E17559B-D9FF-4846-AF09-36A1436B529D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8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kern="0" dirty="0" smtClean="0"/>
              <a:t>指一个码组中信息位所占的比例</a:t>
            </a:r>
            <a:endParaRPr lang="zh-CN" altLang="en-US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105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8078A51-80ED-4F23-8C52-CD14317A845B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131935BF-6607-45E0-B840-29CDA7A64259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20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126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5504B12-9C24-451D-95B1-5751A4F31ACC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23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>
              <a:defRPr/>
            </a:pPr>
            <a:r>
              <a:rPr lang="zh-CN" alt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本节将以汉明</a:t>
            </a:r>
            <a:r>
              <a:rPr lang="en-US" altLang="zh-CN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(Hamming)</a:t>
            </a:r>
            <a:r>
              <a:rPr lang="zh-CN" alt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码为例引入线性分组码的一般原理。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9ED998A-C805-4AF7-AD71-C239CEA04093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38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8B46F36C-778A-4A32-BB82-322E6900F23A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9F37127-A1C2-43B4-B86B-7814E750B858}" type="slidenum">
              <a:rPr lang="en-US" altLang="zh-CN" smtClean="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rPr>
              <a:pPr eaLnBrk="1" hangingPunct="1">
                <a:spcBef>
                  <a:spcPct val="0"/>
                </a:spcBef>
              </a:pPr>
              <a:t>43</a:t>
            </a:fld>
            <a:endParaRPr lang="en-US" altLang="zh-CN" smtClean="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E01DB-72C7-4C5F-9AB9-4FFF2D3C7FB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8464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046705-488A-45C2-A62B-47DD430763F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994401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AC53B-DD44-4B26-B25D-58B475AC109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256552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68413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8050" y="1268413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C20E1-CA9C-4C19-B94E-05C07FDF2AD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96470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F50FD-59B6-47D0-A172-506C0676071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054190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E025A-C53D-4B4B-919F-034FA0D5EE8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01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0857C-EC7F-4D78-8974-866979756C8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435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827088" y="115888"/>
            <a:ext cx="7793037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268413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934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1B2FB3D0-034D-4304-AC4B-C397EDE90C8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6" r:id="rId1"/>
    <p:sldLayoutId id="2147485767" r:id="rId2"/>
    <p:sldLayoutId id="2147485768" r:id="rId3"/>
    <p:sldLayoutId id="2147485769" r:id="rId4"/>
    <p:sldLayoutId id="2147485770" r:id="rId5"/>
    <p:sldLayoutId id="2147485771" r:id="rId6"/>
    <p:sldLayoutId id="2147485772" r:id="rId7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png"/><Relationship Id="rId4" Type="http://schemas.openxmlformats.org/officeDocument/2006/relationships/image" Target="../media/image5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5.png"/><Relationship Id="rId4" Type="http://schemas.openxmlformats.org/officeDocument/2006/relationships/image" Target="../media/image5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8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7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0.png"/><Relationship Id="rId5" Type="http://schemas.openxmlformats.org/officeDocument/2006/relationships/image" Target="../media/image78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84.png"/><Relationship Id="rId4" Type="http://schemas.openxmlformats.org/officeDocument/2006/relationships/image" Target="../media/image8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8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1.wmf"/><Relationship Id="rId11" Type="http://schemas.openxmlformats.org/officeDocument/2006/relationships/image" Target="../media/image95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93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15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97.wmf"/><Relationship Id="rId10" Type="http://schemas.openxmlformats.org/officeDocument/2006/relationships/image" Target="../media/image101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3.png"/><Relationship Id="rId5" Type="http://schemas.openxmlformats.org/officeDocument/2006/relationships/image" Target="../media/image98.wmf"/><Relationship Id="rId4" Type="http://schemas.openxmlformats.org/officeDocument/2006/relationships/oleObject" Target="../embeddings/oleObject18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104.png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1.wmf"/><Relationship Id="rId11" Type="http://schemas.openxmlformats.org/officeDocument/2006/relationships/image" Target="../media/image106.png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93.wmf"/><Relationship Id="rId4" Type="http://schemas.openxmlformats.org/officeDocument/2006/relationships/image" Target="../media/image105.png"/><Relationship Id="rId9" Type="http://schemas.openxmlformats.org/officeDocument/2006/relationships/oleObject" Target="../embeddings/oleObject2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08.png"/><Relationship Id="rId4" Type="http://schemas.openxmlformats.org/officeDocument/2006/relationships/image" Target="../media/image10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23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1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118.wmf"/><Relationship Id="rId10" Type="http://schemas.openxmlformats.org/officeDocument/2006/relationships/image" Target="../media/image121.png"/><Relationship Id="rId4" Type="http://schemas.openxmlformats.org/officeDocument/2006/relationships/oleObject" Target="../embeddings/oleObject28.bin"/><Relationship Id="rId9" Type="http://schemas.openxmlformats.org/officeDocument/2006/relationships/image" Target="../media/image120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2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25.png"/><Relationship Id="rId4" Type="http://schemas.openxmlformats.org/officeDocument/2006/relationships/image" Target="../media/image12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3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0.wmf"/><Relationship Id="rId12" Type="http://schemas.openxmlformats.org/officeDocument/2006/relationships/image" Target="../media/image1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32.wmf"/><Relationship Id="rId5" Type="http://schemas.openxmlformats.org/officeDocument/2006/relationships/image" Target="../media/image129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3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9.png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3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1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4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146.wmf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148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49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58.png"/><Relationship Id="rId4" Type="http://schemas.openxmlformats.org/officeDocument/2006/relationships/image" Target="../media/image157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162.wmf"/><Relationship Id="rId4" Type="http://schemas.openxmlformats.org/officeDocument/2006/relationships/image" Target="../media/image159.wmf"/><Relationship Id="rId9" Type="http://schemas.openxmlformats.org/officeDocument/2006/relationships/oleObject" Target="../embeddings/oleObject53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67.wmf"/><Relationship Id="rId9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7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7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75.png"/><Relationship Id="rId4" Type="http://schemas.openxmlformats.org/officeDocument/2006/relationships/image" Target="../media/image174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8.png"/><Relationship Id="rId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176.wmf"/><Relationship Id="rId4" Type="http://schemas.openxmlformats.org/officeDocument/2006/relationships/oleObject" Target="../embeddings/oleObject62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8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oleObject" Target="../embeddings/oleObject65.bin"/><Relationship Id="rId7" Type="http://schemas.openxmlformats.org/officeDocument/2006/relationships/image" Target="../media/image182.wmf"/><Relationship Id="rId12" Type="http://schemas.openxmlformats.org/officeDocument/2006/relationships/image" Target="../media/image1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184.wmf"/><Relationship Id="rId5" Type="http://schemas.openxmlformats.org/officeDocument/2006/relationships/image" Target="../media/image185.png"/><Relationship Id="rId10" Type="http://schemas.openxmlformats.org/officeDocument/2006/relationships/oleObject" Target="../embeddings/oleObject68.bin"/><Relationship Id="rId4" Type="http://schemas.openxmlformats.org/officeDocument/2006/relationships/image" Target="../media/image181.wmf"/><Relationship Id="rId9" Type="http://schemas.openxmlformats.org/officeDocument/2006/relationships/image" Target="../media/image183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190.png"/><Relationship Id="rId7" Type="http://schemas.openxmlformats.org/officeDocument/2006/relationships/image" Target="../media/image1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189.wmf"/><Relationship Id="rId5" Type="http://schemas.openxmlformats.org/officeDocument/2006/relationships/image" Target="../media/image186.png"/><Relationship Id="rId10" Type="http://schemas.openxmlformats.org/officeDocument/2006/relationships/oleObject" Target="../embeddings/oleObject71.bin"/><Relationship Id="rId4" Type="http://schemas.openxmlformats.org/officeDocument/2006/relationships/image" Target="../media/image191.png"/><Relationship Id="rId9" Type="http://schemas.openxmlformats.org/officeDocument/2006/relationships/image" Target="../media/image188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95.wmf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75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96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9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200.wmf"/><Relationship Id="rId10" Type="http://schemas.openxmlformats.org/officeDocument/2006/relationships/image" Target="../media/image202.png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99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203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06.wmf"/><Relationship Id="rId4" Type="http://schemas.openxmlformats.org/officeDocument/2006/relationships/oleObject" Target="../embeddings/oleObject84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206.w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062038" y="1538288"/>
            <a:ext cx="6400800" cy="854075"/>
          </a:xfrm>
        </p:spPr>
        <p:txBody>
          <a:bodyPr/>
          <a:lstStyle/>
          <a:p>
            <a:pPr algn="l" eaLnBrk="1" hangingPunct="1"/>
            <a:r>
              <a:rPr lang="zh-CN" altLang="en-US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400" b="1" smtClean="0">
                <a:solidFill>
                  <a:srgbClr val="7030A0"/>
                </a:solidFill>
                <a:latin typeface="Arial" charset="0"/>
                <a:ea typeface="Arial Unicode MS" pitchFamily="34" charset="-122"/>
                <a:cs typeface="Arial" charset="0"/>
              </a:rPr>
              <a:t>11</a:t>
            </a:r>
            <a:r>
              <a:rPr lang="zh-CN" altLang="en-US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章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2420938"/>
            <a:ext cx="9144000" cy="1785937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5400">
                <a:solidFill>
                  <a:srgbClr val="F2F2F2"/>
                </a:solidFill>
                <a:latin typeface="Arial" charset="0"/>
                <a:ea typeface="Arial Unicode MS" pitchFamily="34" charset="-122"/>
                <a:cs typeface="Arial" charset="0"/>
              </a:rPr>
              <a:t>      </a:t>
            </a:r>
            <a:r>
              <a:rPr lang="zh-CN" altLang="en-US" sz="600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差错控制编码</a:t>
            </a:r>
          </a:p>
        </p:txBody>
      </p:sp>
      <p:sp>
        <p:nvSpPr>
          <p:cNvPr id="2052" name="矩形 11"/>
          <p:cNvSpPr>
            <a:spLocks noChangeArrowheads="1"/>
          </p:cNvSpPr>
          <p:nvPr/>
        </p:nvSpPr>
        <p:spPr bwMode="auto">
          <a:xfrm>
            <a:off x="0" y="0"/>
            <a:ext cx="9144000" cy="1285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880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D652F-3A78-4FB3-B5BC-D937AC05E542}" type="slidenum">
              <a:rPr lang="en-US" altLang="zh-CN"/>
              <a:pPr>
                <a:defRPr/>
              </a:pPr>
              <a:t>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1058863" y="5643563"/>
            <a:ext cx="6942137" cy="5715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b="1" smtClean="0">
                <a:latin typeface="Arial" charset="0"/>
                <a:ea typeface="微软雅黑" pitchFamily="34" charset="-122"/>
                <a:cs typeface="Arial" charset="0"/>
              </a:rPr>
              <a:t>  </a:t>
            </a:r>
            <a:r>
              <a:rPr lang="zh-CN" altLang="en-US" sz="2000" b="1" smtClean="0">
                <a:latin typeface="Arial" charset="0"/>
                <a:ea typeface="微软雅黑" pitchFamily="34" charset="-122"/>
                <a:cs typeface="Arial" charset="0"/>
              </a:rPr>
              <a:t>缺点</a:t>
            </a:r>
            <a:r>
              <a:rPr lang="zh-CN" altLang="en-US" sz="2000" smtClean="0">
                <a:latin typeface="Arial" charset="0"/>
                <a:ea typeface="微软雅黑" pitchFamily="34" charset="-122"/>
                <a:cs typeface="Arial" charset="0"/>
              </a:rPr>
              <a:t>：工作在半双工状态，传输效率较低。</a:t>
            </a:r>
          </a:p>
        </p:txBody>
      </p:sp>
      <p:sp>
        <p:nvSpPr>
          <p:cNvPr id="11267" name="矩形 71"/>
          <p:cNvSpPr>
            <a:spLocks noChangeArrowheads="1"/>
          </p:cNvSpPr>
          <p:nvPr/>
        </p:nvSpPr>
        <p:spPr bwMode="auto">
          <a:xfrm>
            <a:off x="571500" y="500063"/>
            <a:ext cx="6786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lvl="1" eaLnBrk="1" hangingPunct="1">
              <a:spcBef>
                <a:spcPct val="0"/>
              </a:spcBef>
              <a:buClr>
                <a:srgbClr val="0000CC"/>
              </a:buClr>
              <a:buSzPct val="66000"/>
              <a:buFont typeface="Wingdings" pitchFamily="2" charset="2"/>
              <a:buChar char="u"/>
            </a:pPr>
            <a:r>
              <a:rPr lang="zh-CN" altLang="en-US" sz="28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自动要求重发</a:t>
            </a:r>
            <a:r>
              <a:rPr lang="en-US" altLang="zh-CN" sz="2800" b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(</a:t>
            </a:r>
            <a:r>
              <a:rPr lang="en-US" altLang="zh-CN" sz="28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ARQ</a:t>
            </a:r>
            <a:r>
              <a:rPr lang="en-US" altLang="zh-CN" sz="2800" b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)</a:t>
            </a:r>
            <a:r>
              <a:rPr lang="zh-CN" altLang="en-US" sz="28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系统</a:t>
            </a:r>
          </a:p>
        </p:txBody>
      </p:sp>
      <p:sp>
        <p:nvSpPr>
          <p:cNvPr id="73" name="矩形 72"/>
          <p:cNvSpPr/>
          <p:nvPr/>
        </p:nvSpPr>
        <p:spPr>
          <a:xfrm>
            <a:off x="500063" y="1243013"/>
            <a:ext cx="5072062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kumimoji="0" lang="en-US" altLang="zh-CN" sz="2400" kern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(1) 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停止等待</a:t>
            </a:r>
            <a:r>
              <a:rPr kumimoji="0" lang="en-US" altLang="zh-CN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ARQ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系统 </a:t>
            </a: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454275"/>
            <a:ext cx="71437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1714500"/>
            <a:ext cx="7572375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4471988"/>
            <a:ext cx="6786563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矩形 1"/>
          <p:cNvSpPr>
            <a:spLocks noChangeArrowheads="1"/>
          </p:cNvSpPr>
          <p:nvPr/>
        </p:nvSpPr>
        <p:spPr bwMode="auto">
          <a:xfrm>
            <a:off x="5148263" y="488950"/>
            <a:ext cx="1741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——</a:t>
            </a:r>
            <a:r>
              <a:rPr lang="en-US" altLang="zh-CN" sz="28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3 </a:t>
            </a:r>
            <a:r>
              <a:rPr lang="zh-CN" altLang="en-US" sz="28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种</a:t>
            </a: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楷体_GB2312" pitchFamily="49" charset="-122"/>
              <a:cs typeface="Arial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A22678-B37B-4790-B823-67DDD000CA27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28688" y="1214438"/>
            <a:ext cx="7286625" cy="5715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上例卷积码的约束度 </a:t>
            </a:r>
            <a:r>
              <a:rPr kumimoji="0" lang="en-US" altLang="zh-CN" sz="2400" b="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N</a:t>
            </a:r>
            <a:r>
              <a:rPr kumimoji="0" lang="en-US" altLang="zh-CN" sz="24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3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，需要存储和计算</a:t>
            </a:r>
            <a:r>
              <a:rPr kumimoji="0" lang="zh-CN" altLang="en-US" sz="24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4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8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条路径的参量。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28688" y="3214688"/>
            <a:ext cx="7286625" cy="1143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故维特比解码算法适合约束度较小（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N</a:t>
            </a: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Symbol" pitchFamily="18" charset="2"/>
              </a:rPr>
              <a:t></a:t>
            </a: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10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）的编码。</a:t>
            </a:r>
            <a:endParaRPr kumimoji="0" lang="en-US" altLang="zh-CN" sz="20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对于约束度大的卷积码，可以采用其他解码算法。   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28688" y="2071688"/>
            <a:ext cx="7286625" cy="107156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28600" indent="-228600">
              <a:lnSpc>
                <a:spcPts val="35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由此可见，维特比解码算法的复杂度 随</a:t>
            </a: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约束长度 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N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按指数形</a:t>
            </a:r>
            <a:endParaRPr kumimoji="0" lang="en-US" altLang="zh-CN" sz="20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228600" indent="-228600">
              <a:lnSpc>
                <a:spcPts val="35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式 </a:t>
            </a:r>
            <a:r>
              <a:rPr kumimoji="0" lang="en-US" altLang="zh-CN" sz="24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kumimoji="0" lang="en-US" altLang="zh-CN" sz="2400" i="1" kern="0" baseline="3000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N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增长。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74709-5B1D-470A-86F1-8B9B4B6D5B46}" type="slidenum">
              <a:rPr lang="en-US" altLang="zh-CN"/>
              <a:pPr>
                <a:defRPr/>
              </a:pPr>
              <a:t>100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4"/>
          <p:cNvSpPr>
            <a:spLocks noChangeArrowheads="1"/>
          </p:cNvSpPr>
          <p:nvPr/>
        </p:nvSpPr>
        <p:spPr bwMode="auto">
          <a:xfrm>
            <a:off x="395288" y="188913"/>
            <a:ext cx="63912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5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11.8  </a:t>
            </a:r>
            <a:r>
              <a:rPr lang="zh-CN" altLang="en-US" sz="320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其它信道编码</a:t>
            </a:r>
          </a:p>
        </p:txBody>
      </p:sp>
      <p:sp>
        <p:nvSpPr>
          <p:cNvPr id="104451" name="Rectangle 5"/>
          <p:cNvSpPr>
            <a:spLocks noChangeArrowheads="1"/>
          </p:cNvSpPr>
          <p:nvPr/>
        </p:nvSpPr>
        <p:spPr bwMode="auto">
          <a:xfrm>
            <a:off x="611188" y="1089025"/>
            <a:ext cx="7921625" cy="544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hlink"/>
              </a:buClr>
              <a:buSzPct val="55000"/>
            </a:pPr>
            <a:r>
              <a:rPr lang="en-US" altLang="zh-CN" b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Turbo</a:t>
            </a:r>
            <a:r>
              <a:rPr lang="zh-CN" altLang="en-US" b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码</a:t>
            </a:r>
          </a:p>
          <a:p>
            <a:pPr lvl="1" eaLnBrk="1" hangingPunct="1">
              <a:lnSpc>
                <a:spcPct val="150000"/>
              </a:lnSpc>
              <a:buClr>
                <a:schemeClr val="folHlink"/>
              </a:buClr>
              <a:buSzPct val="50000"/>
            </a:pPr>
            <a:r>
              <a:rPr lang="zh-CN" altLang="en-US" sz="2000" b="0">
                <a:latin typeface="微软雅黑" pitchFamily="34" charset="-122"/>
                <a:ea typeface="微软雅黑" pitchFamily="34" charset="-122"/>
              </a:rPr>
              <a:t>由于其性能接近信息理论上能够达到的最好性能，所以在编码理论上是带有革命性的进步。 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55000"/>
            </a:pPr>
            <a:r>
              <a:rPr lang="zh-CN" altLang="en-US" b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低密度奇偶校验码  </a:t>
            </a:r>
            <a:r>
              <a:rPr lang="en-US" altLang="zh-CN" b="0">
                <a:latin typeface="微软雅黑" pitchFamily="34" charset="-122"/>
                <a:ea typeface="微软雅黑" pitchFamily="34" charset="-122"/>
              </a:rPr>
              <a:t>(LDPC)</a:t>
            </a:r>
          </a:p>
          <a:p>
            <a:pPr lvl="1" eaLnBrk="1" hangingPunct="1">
              <a:lnSpc>
                <a:spcPct val="150000"/>
              </a:lnSpc>
              <a:buClr>
                <a:schemeClr val="folHlink"/>
              </a:buClr>
              <a:buSzPct val="50000"/>
            </a:pPr>
            <a:r>
              <a:rPr lang="zh-CN" altLang="en-US" sz="2000" b="0">
                <a:latin typeface="微软雅黑" pitchFamily="34" charset="-122"/>
                <a:ea typeface="微软雅黑" pitchFamily="34" charset="-122"/>
              </a:rPr>
              <a:t>线性分组码，和</a:t>
            </a:r>
            <a:r>
              <a:rPr lang="en-US" altLang="zh-CN" sz="2000" b="0">
                <a:latin typeface="微软雅黑" pitchFamily="34" charset="-122"/>
                <a:ea typeface="微软雅黑" pitchFamily="34" charset="-122"/>
              </a:rPr>
              <a:t>Turbo</a:t>
            </a:r>
            <a:r>
              <a:rPr lang="zh-CN" altLang="en-US" sz="2000" b="0">
                <a:latin typeface="微软雅黑" pitchFamily="34" charset="-122"/>
                <a:ea typeface="微软雅黑" pitchFamily="34" charset="-122"/>
              </a:rPr>
              <a:t>码性能相近，广泛应用于移动通信、无线局域网和光纤通信等领域。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55000"/>
            </a:pPr>
            <a:r>
              <a:rPr lang="zh-CN" altLang="en-US" b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网格编码调制</a:t>
            </a:r>
            <a:r>
              <a:rPr lang="en-US" altLang="zh-CN" b="0">
                <a:latin typeface="微软雅黑" pitchFamily="34" charset="-122"/>
                <a:ea typeface="微软雅黑" pitchFamily="34" charset="-122"/>
              </a:rPr>
              <a:t>(TCM)</a:t>
            </a:r>
            <a:r>
              <a:rPr lang="en-US" altLang="zh-CN" b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1" eaLnBrk="1" hangingPunct="1">
              <a:lnSpc>
                <a:spcPct val="150000"/>
              </a:lnSpc>
              <a:buClr>
                <a:schemeClr val="folHlink"/>
              </a:buClr>
              <a:buSzPct val="50000"/>
            </a:pPr>
            <a:r>
              <a:rPr lang="zh-CN" altLang="en-US" sz="2000" b="0">
                <a:latin typeface="微软雅黑" pitchFamily="34" charset="-122"/>
                <a:ea typeface="微软雅黑" pitchFamily="34" charset="-122"/>
              </a:rPr>
              <a:t>将纠错编码和调制相结合</a:t>
            </a:r>
          </a:p>
          <a:p>
            <a:pPr lvl="1" eaLnBrk="1" hangingPunct="1">
              <a:lnSpc>
                <a:spcPct val="150000"/>
              </a:lnSpc>
              <a:buClr>
                <a:schemeClr val="folHlink"/>
              </a:buClr>
              <a:buSzPct val="50000"/>
            </a:pPr>
            <a:r>
              <a:rPr lang="zh-CN" altLang="en-US" sz="2000" b="0">
                <a:latin typeface="微软雅黑" pitchFamily="34" charset="-122"/>
                <a:ea typeface="微软雅黑" pitchFamily="34" charset="-122"/>
              </a:rPr>
              <a:t>能同时节省发送功率和带宽。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1CCD24-05F3-4CF9-B133-EB449436A6D5}" type="slidenum">
              <a:rPr lang="en-US" altLang="zh-CN"/>
              <a:pPr>
                <a:defRPr/>
              </a:pPr>
              <a:t>101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 txBox="1">
            <a:spLocks/>
          </p:cNvSpPr>
          <p:nvPr/>
        </p:nvSpPr>
        <p:spPr bwMode="auto">
          <a:xfrm>
            <a:off x="827088" y="115888"/>
            <a:ext cx="7793037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600" b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22313" y="1027113"/>
            <a:ext cx="7127875" cy="5140325"/>
          </a:xfrm>
          <a:prstGeom prst="rect">
            <a:avLst/>
          </a:prstGeom>
          <a:solidFill>
            <a:srgbClr val="1C1C1C">
              <a:lumMod val="10000"/>
              <a:lumOff val="90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>
              <a:tabLst>
                <a:tab pos="3595688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tabLst>
                <a:tab pos="3595688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00150" indent="-285750">
              <a:tabLst>
                <a:tab pos="3595688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tabLst>
                <a:tab pos="3595688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tabLst>
                <a:tab pos="3595688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Clr>
                <a:srgbClr val="3333CC"/>
              </a:buClr>
              <a:buSzPct val="55000"/>
              <a:buFont typeface="Wingdings" pitchFamily="2" charset="2"/>
              <a:buNone/>
              <a:defRPr/>
            </a:pPr>
            <a:r>
              <a:rPr kumimoji="0" lang="en-US" altLang="zh-CN" sz="3200" b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kumimoji="0" lang="zh-CN" altLang="en-US" sz="3200" b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习题：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en-US" altLang="zh-CN" sz="2800" b="0" smtClean="0">
                <a:solidFill>
                  <a:srgbClr val="000000"/>
                </a:solidFill>
                <a:ea typeface="黑体" pitchFamily="2" charset="-122"/>
                <a:cs typeface="Arial" charset="0"/>
              </a:rPr>
              <a:t>11-2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en-US" altLang="zh-CN" sz="2800" b="0" smtClean="0">
                <a:solidFill>
                  <a:srgbClr val="000000"/>
                </a:solidFill>
                <a:ea typeface="黑体" pitchFamily="2" charset="-122"/>
                <a:cs typeface="Arial" charset="0"/>
              </a:rPr>
              <a:t>11-3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en-US" altLang="zh-CN" sz="2800" b="0" smtClean="0">
                <a:solidFill>
                  <a:srgbClr val="000000"/>
                </a:solidFill>
                <a:ea typeface="黑体" pitchFamily="2" charset="-122"/>
                <a:cs typeface="Arial" charset="0"/>
              </a:rPr>
              <a:t>11-4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en-US" altLang="zh-CN" sz="2800" b="0" smtClean="0">
                <a:solidFill>
                  <a:srgbClr val="000000"/>
                </a:solidFill>
                <a:ea typeface="黑体" pitchFamily="2" charset="-122"/>
                <a:cs typeface="Arial" charset="0"/>
              </a:rPr>
              <a:t>11-6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en-US" altLang="zh-CN" sz="2800" b="0" smtClean="0">
                <a:solidFill>
                  <a:srgbClr val="000000"/>
                </a:solidFill>
                <a:ea typeface="黑体" pitchFamily="2" charset="-122"/>
                <a:cs typeface="Arial" charset="0"/>
              </a:rPr>
              <a:t>11-7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en-US" altLang="zh-CN" sz="2800" b="0" smtClean="0">
                <a:solidFill>
                  <a:srgbClr val="000000"/>
                </a:solidFill>
                <a:ea typeface="黑体" pitchFamily="2" charset="-122"/>
                <a:cs typeface="Arial" charset="0"/>
              </a:rPr>
              <a:t>11-8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en-US" altLang="zh-CN" sz="2800" b="0" smtClean="0">
                <a:solidFill>
                  <a:srgbClr val="000000"/>
                </a:solidFill>
                <a:ea typeface="黑体" pitchFamily="2" charset="-122"/>
                <a:cs typeface="Arial" charset="0"/>
              </a:rPr>
              <a:t>11-12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en-US" altLang="zh-CN" sz="2800" b="0" smtClean="0">
                <a:solidFill>
                  <a:srgbClr val="000000"/>
                </a:solidFill>
                <a:ea typeface="黑体" pitchFamily="2" charset="-122"/>
                <a:cs typeface="Arial" charset="0"/>
              </a:rPr>
              <a:t>11-14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C6B314-F4B1-43BB-9CCE-824168710A84}" type="slidenum">
              <a:rPr lang="en-US" altLang="zh-CN"/>
              <a:pPr>
                <a:defRPr/>
              </a:pPr>
              <a:t>102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206500"/>
            <a:ext cx="7072312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055688" y="5589588"/>
            <a:ext cx="3606800" cy="500062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000" smtClean="0">
                <a:latin typeface="微软雅黑" pitchFamily="34" charset="-122"/>
                <a:ea typeface="微软雅黑" pitchFamily="34" charset="-122"/>
                <a:cs typeface="Arial" charset="0"/>
              </a:rPr>
              <a:t>    系统需要</a:t>
            </a:r>
            <a:r>
              <a:rPr lang="zh-CN" altLang="en-US" sz="200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双工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  <a:cs typeface="Arial" charset="0"/>
              </a:rPr>
              <a:t>信道。 </a:t>
            </a:r>
          </a:p>
        </p:txBody>
      </p:sp>
      <p:sp>
        <p:nvSpPr>
          <p:cNvPr id="87" name="矩形 86"/>
          <p:cNvSpPr/>
          <p:nvPr/>
        </p:nvSpPr>
        <p:spPr>
          <a:xfrm>
            <a:off x="528638" y="404813"/>
            <a:ext cx="3357562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kumimoji="0" lang="en-US" altLang="zh-CN" sz="2400" kern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(2) 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拉后</a:t>
            </a:r>
            <a:r>
              <a:rPr kumimoji="0" lang="en-US" altLang="zh-CN" sz="2400" kern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ARQ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系统</a:t>
            </a:r>
          </a:p>
        </p:txBody>
      </p:sp>
      <p:sp>
        <p:nvSpPr>
          <p:cNvPr id="12293" name="矩形 168"/>
          <p:cNvSpPr>
            <a:spLocks noChangeArrowheads="1"/>
          </p:cNvSpPr>
          <p:nvPr/>
        </p:nvSpPr>
        <p:spPr bwMode="auto">
          <a:xfrm>
            <a:off x="4500563" y="2000250"/>
            <a:ext cx="97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990099"/>
                </a:solidFill>
                <a:latin typeface="Arial" charset="0"/>
                <a:ea typeface="楷体_GB2312" pitchFamily="49" charset="-122"/>
                <a:cs typeface="Arial" charset="0"/>
              </a:rPr>
              <a:t>第</a:t>
            </a:r>
            <a:r>
              <a:rPr lang="en-US" altLang="zh-CN">
                <a:solidFill>
                  <a:srgbClr val="990099"/>
                </a:solidFill>
                <a:latin typeface="Arial" charset="0"/>
                <a:ea typeface="楷体_GB2312" pitchFamily="49" charset="-122"/>
                <a:cs typeface="Arial" charset="0"/>
              </a:rPr>
              <a:t>5</a:t>
            </a:r>
            <a:r>
              <a:rPr lang="zh-CN" altLang="en-US">
                <a:solidFill>
                  <a:srgbClr val="990099"/>
                </a:solidFill>
                <a:latin typeface="Arial" charset="0"/>
                <a:ea typeface="楷体_GB2312" pitchFamily="49" charset="-122"/>
                <a:cs typeface="Arial" charset="0"/>
              </a:rPr>
              <a:t>组</a:t>
            </a:r>
            <a:endParaRPr lang="zh-CN" altLang="en-US" sz="8800">
              <a:solidFill>
                <a:srgbClr val="990099"/>
              </a:solidFill>
              <a:latin typeface="楷体_GB2312" pitchFamily="49" charset="-122"/>
              <a:ea typeface="楷体_GB2312" pitchFamily="49" charset="-122"/>
              <a:cs typeface="Arial" charset="0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1346200" y="6015038"/>
            <a:ext cx="26257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传输速率比第</a:t>
            </a: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+mn-ea"/>
                <a:cs typeface="Arial" pitchFamily="34" charset="0"/>
              </a:rPr>
              <a:t>(1)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种高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12295" name="Picture 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492375"/>
            <a:ext cx="8234362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矩形 3"/>
          <p:cNvSpPr>
            <a:spLocks noChangeArrowheads="1"/>
          </p:cNvSpPr>
          <p:nvPr/>
        </p:nvSpPr>
        <p:spPr bwMode="auto">
          <a:xfrm>
            <a:off x="1346200" y="5072063"/>
            <a:ext cx="710088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000" b="0">
                <a:latin typeface="微软雅黑" pitchFamily="34" charset="-122"/>
                <a:ea typeface="微软雅黑" pitchFamily="34" charset="-122"/>
                <a:cs typeface="Arial" charset="0"/>
              </a:rPr>
              <a:t>需要对发送的数据组和答复进行编号，以便识别。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E06ED6-59C4-4BF2-8CA8-07A7A2A07F27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>
            <a:off x="571500" y="404813"/>
            <a:ext cx="3900488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kumimoji="0" lang="en-US" altLang="zh-CN" sz="2400" kern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(3) 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选择重发</a:t>
            </a:r>
            <a:r>
              <a:rPr kumimoji="0" lang="en-US" altLang="zh-CN" sz="2400" kern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ARQ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系统</a:t>
            </a:r>
          </a:p>
        </p:txBody>
      </p:sp>
      <p:pic>
        <p:nvPicPr>
          <p:cNvPr id="13315" name="Picture 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687638"/>
            <a:ext cx="7786687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470025"/>
            <a:ext cx="7340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72B462-58CB-481A-8ABE-D5E9D82289C5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3088" y="3506788"/>
            <a:ext cx="4211637" cy="504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4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en-US" altLang="zh-CN" sz="28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ARQ</a:t>
            </a:r>
            <a:r>
              <a:rPr kumimoji="0" lang="zh-CN" altLang="en-US" sz="28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的主要</a:t>
            </a:r>
            <a:r>
              <a:rPr kumimoji="0" lang="zh-CN" altLang="en-US" sz="2800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缺</a:t>
            </a:r>
            <a:r>
              <a:rPr kumimoji="0" lang="zh-CN" altLang="en-US" sz="28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点</a:t>
            </a:r>
            <a:r>
              <a:rPr kumimoji="0" lang="zh-CN" altLang="en-US" sz="2800" b="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17550" y="1196975"/>
            <a:ext cx="7572375" cy="192881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indent="-285750" eaLnBrk="0" hangingPunct="0">
              <a:lnSpc>
                <a:spcPts val="34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码率较高。</a:t>
            </a:r>
            <a:r>
              <a:rPr lang="en-US" sz="240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∵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用较少的监督码元就能使误码率降到很低；</a:t>
            </a:r>
          </a:p>
          <a:p>
            <a:pPr marL="285750" indent="-285750" eaLnBrk="0" hangingPunct="0">
              <a:lnSpc>
                <a:spcPts val="34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检错的计算复杂度较低；</a:t>
            </a:r>
          </a:p>
          <a:p>
            <a:pPr marL="285750" indent="-285750" eaLnBrk="0" hangingPunct="0">
              <a:lnSpc>
                <a:spcPts val="34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检错用的编码方法 和 加性干扰的统计特性基本无关，能适应不同特性的信道。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7863" y="4252913"/>
            <a:ext cx="7600950" cy="201136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indent="-285750" eaLnBrk="0" hangingPunct="0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需双向信道来重发，不适用单向信道和一点到多点的通信系统。</a:t>
            </a:r>
          </a:p>
          <a:p>
            <a:pPr marL="285750" indent="-285750" eaLnBrk="0" hangingPunct="0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重发使得</a:t>
            </a:r>
            <a:r>
              <a:rPr kumimoji="0" lang="en-US" altLang="zh-CN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ARQ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系统的传输效率降低。</a:t>
            </a:r>
          </a:p>
          <a:p>
            <a:pPr marL="285750" indent="-285750" eaLnBrk="0" hangingPunct="0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信道干扰严重时，将发生因反复重发而造成事实上的通信中断。</a:t>
            </a:r>
          </a:p>
          <a:p>
            <a:pPr marL="285750" indent="-285750" eaLnBrk="0" hangingPunct="0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不适用于要求实时通信的场合，例如电话通信。</a:t>
            </a:r>
          </a:p>
        </p:txBody>
      </p:sp>
      <p:sp>
        <p:nvSpPr>
          <p:cNvPr id="8" name="矩形 7"/>
          <p:cNvSpPr/>
          <p:nvPr/>
        </p:nvSpPr>
        <p:spPr>
          <a:xfrm>
            <a:off x="539750" y="260350"/>
            <a:ext cx="6804025" cy="5286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4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en-US" altLang="zh-CN" sz="28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ARQ</a:t>
            </a:r>
            <a:r>
              <a:rPr kumimoji="0" lang="zh-CN" altLang="en-US" sz="28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的主要</a:t>
            </a:r>
            <a:r>
              <a:rPr kumimoji="0" lang="zh-CN" altLang="en-US" sz="2800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优</a:t>
            </a:r>
            <a:r>
              <a:rPr kumimoji="0" lang="zh-CN" altLang="en-US" sz="28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点</a:t>
            </a:r>
            <a:r>
              <a:rPr kumimoji="0" lang="zh-CN" altLang="en-US" sz="2800" b="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与前向纠错</a:t>
            </a:r>
            <a:r>
              <a:rPr kumimoji="0" lang="zh-CN" altLang="en-US" sz="2000" b="0" kern="0" dirty="0">
                <a:solidFill>
                  <a:srgbClr val="0000CC"/>
                </a:solidFill>
                <a:latin typeface="Arial" charset="0"/>
                <a:ea typeface="宋体"/>
                <a:cs typeface="Arial" charset="0"/>
              </a:rPr>
              <a:t>（</a:t>
            </a:r>
            <a:r>
              <a:rPr kumimoji="0" lang="en-US" altLang="zh-CN" sz="2000" b="0" kern="0" dirty="0">
                <a:solidFill>
                  <a:srgbClr val="0000CC"/>
                </a:solidFill>
                <a:latin typeface="Arial" charset="0"/>
                <a:ea typeface="宋体"/>
                <a:cs typeface="Arial" charset="0"/>
              </a:rPr>
              <a:t>FEC</a:t>
            </a:r>
            <a:r>
              <a:rPr kumimoji="0" lang="zh-CN" altLang="en-US" sz="2000" b="0" kern="0" dirty="0">
                <a:solidFill>
                  <a:srgbClr val="0000CC"/>
                </a:solidFill>
                <a:latin typeface="Arial" charset="0"/>
                <a:ea typeface="宋体"/>
                <a:cs typeface="Arial" charset="0"/>
              </a:rPr>
              <a:t>）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方法相比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42E62-949D-49CA-B1E8-2FD1F83F6764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t09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492375"/>
            <a:ext cx="7643813" cy="160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71500" y="490538"/>
            <a:ext cx="4786313" cy="5286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4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en-US" altLang="zh-CN" sz="28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ARQ</a:t>
            </a:r>
            <a:r>
              <a:rPr kumimoji="0" lang="zh-CN" altLang="en-US" sz="28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系统的原理方框图</a:t>
            </a:r>
            <a:endParaRPr kumimoji="0" lang="zh-CN" altLang="en-US" sz="2800" b="0" kern="0" dirty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A79260-3A44-40F6-B621-CDB1FCB5DFCD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矩形 4"/>
          <p:cNvSpPr>
            <a:spLocks noChangeArrowheads="1"/>
          </p:cNvSpPr>
          <p:nvPr/>
        </p:nvSpPr>
        <p:spPr bwMode="auto">
          <a:xfrm>
            <a:off x="642938" y="2214563"/>
            <a:ext cx="19272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§</a:t>
            </a: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.2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cs typeface="Arial" charset="0"/>
              </a:rPr>
              <a:t> </a:t>
            </a:r>
            <a:endParaRPr lang="zh-CN" altLang="en-US" sz="4000" dirty="0">
              <a:solidFill>
                <a:srgbClr val="800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28875" y="3429000"/>
            <a:ext cx="5430838" cy="769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纠错编码</a:t>
            </a:r>
            <a:r>
              <a:rPr lang="zh-CN" altLang="en-US" sz="44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4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基本原理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8C5674-9BF4-4370-85A3-50A13A111357}" type="slidenum">
              <a:rPr lang="en-US" altLang="zh-CN"/>
              <a:pPr>
                <a:defRPr/>
              </a:pPr>
              <a:t>15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27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8" y="4857750"/>
            <a:ext cx="32146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4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2228850"/>
            <a:ext cx="2430463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357938" y="3729038"/>
            <a:ext cx="2357437" cy="85725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lnSpc>
                <a:spcPts val="2600"/>
              </a:lnSpc>
              <a:spcBef>
                <a:spcPct val="20000"/>
              </a:spcBef>
              <a:buClr>
                <a:srgbClr val="FF9933"/>
              </a:buClr>
              <a:buSzPct val="65000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 规则：使码组中</a:t>
            </a:r>
            <a:endParaRPr kumimoji="0" lang="en-US" altLang="zh-CN" sz="2000" b="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342900" indent="-342900" eaLnBrk="0" hangingPunct="0">
              <a:lnSpc>
                <a:spcPts val="2600"/>
              </a:lnSpc>
              <a:spcBef>
                <a:spcPct val="20000"/>
              </a:spcBef>
              <a:buClr>
                <a:srgbClr val="FF9933"/>
              </a:buClr>
              <a:buSzPct val="65000"/>
              <a:defRPr/>
            </a:pPr>
            <a:r>
              <a:rPr kumimoji="0" lang="zh-CN" altLang="en-US" sz="200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“</a:t>
            </a:r>
            <a:r>
              <a:rPr kumimoji="0" lang="en-US" altLang="zh-CN" sz="200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1”</a:t>
            </a: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的个数为偶数</a:t>
            </a:r>
          </a:p>
        </p:txBody>
      </p:sp>
      <p:sp>
        <p:nvSpPr>
          <p:cNvPr id="3" name="矩形 2"/>
          <p:cNvSpPr/>
          <p:nvPr/>
        </p:nvSpPr>
        <p:spPr>
          <a:xfrm>
            <a:off x="428625" y="1171575"/>
            <a:ext cx="6643688" cy="4365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  <a:buSzPct val="85000"/>
              <a:buFont typeface="Wingdings" pitchFamily="2" charset="2"/>
              <a:buChar char="n"/>
              <a:defRPr/>
            </a:pPr>
            <a:r>
              <a:rPr kumimoji="0" lang="zh-CN" altLang="en-US" sz="2400" b="0" kern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情形</a:t>
            </a:r>
            <a:r>
              <a:rPr kumimoji="0" lang="en-US" altLang="zh-CN" sz="2800" kern="0" dirty="0">
                <a:solidFill>
                  <a:srgbClr val="0066FF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1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没有冗余 </a:t>
            </a:r>
            <a:r>
              <a:rPr kumimoji="0"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kumimoji="0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不能发现错误</a:t>
            </a:r>
          </a:p>
        </p:txBody>
      </p:sp>
      <p:sp>
        <p:nvSpPr>
          <p:cNvPr id="4" name="矩形 3"/>
          <p:cNvSpPr/>
          <p:nvPr/>
        </p:nvSpPr>
        <p:spPr>
          <a:xfrm>
            <a:off x="428625" y="2957513"/>
            <a:ext cx="678656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SzPct val="85000"/>
              <a:buFont typeface="Wingdings" pitchFamily="2" charset="2"/>
              <a:buChar char="n"/>
              <a:defRPr/>
            </a:pPr>
            <a:r>
              <a:rPr kumimoji="0" lang="zh-CN" altLang="en-US" sz="24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情形</a:t>
            </a:r>
            <a:r>
              <a:rPr kumimoji="0" lang="en-US" altLang="zh-CN" sz="2800" kern="0" dirty="0">
                <a:solidFill>
                  <a:srgbClr val="0066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加入冗余</a:t>
            </a:r>
            <a:r>
              <a:rPr kumimoji="0" lang="zh-CN" altLang="en-US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kumimoji="0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可以发现错误</a:t>
            </a:r>
            <a:endParaRPr kumimoji="0" lang="zh-CN" altLang="en-US" sz="2400" b="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19988" y="3113088"/>
            <a:ext cx="838200" cy="400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rgbClr val="FF0000"/>
            </a:solidFill>
            <a:prstDash val="dash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冗余 </a:t>
            </a:r>
            <a:endParaRPr lang="zh-CN" altLang="en-US" dirty="0"/>
          </a:p>
        </p:txBody>
      </p:sp>
      <p:sp>
        <p:nvSpPr>
          <p:cNvPr id="15" name="AutoShape 24"/>
          <p:cNvSpPr>
            <a:spLocks noChangeArrowheads="1"/>
          </p:cNvSpPr>
          <p:nvPr/>
        </p:nvSpPr>
        <p:spPr bwMode="auto">
          <a:xfrm rot="-417712">
            <a:off x="5956300" y="2473325"/>
            <a:ext cx="357188" cy="1223963"/>
          </a:xfrm>
          <a:prstGeom prst="curvedLeftArrow">
            <a:avLst>
              <a:gd name="adj1" fmla="val 67930"/>
              <a:gd name="adj2" fmla="val 135861"/>
              <a:gd name="adj3" fmla="val 33333"/>
            </a:avLst>
          </a:prstGeom>
          <a:solidFill>
            <a:srgbClr val="D9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9375" y="4926013"/>
            <a:ext cx="2006600" cy="5032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200"/>
              </a:lnSpc>
              <a:defRPr/>
            </a:pPr>
            <a:r>
              <a:rPr kumimoji="0"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/>
                <a:ea typeface="Cambria Math"/>
                <a:cs typeface="Arial" pitchFamily="34" charset="0"/>
                <a:sym typeface="Symbol" pitchFamily="18" charset="2"/>
              </a:rPr>
              <a:t>⤎ </a:t>
            </a:r>
            <a:r>
              <a:rPr lang="zh-CN" altLang="en-US" sz="2000" b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另外</a:t>
            </a:r>
            <a:r>
              <a:rPr lang="en-US" altLang="zh-CN" sz="2000" b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4</a:t>
            </a:r>
            <a:r>
              <a:rPr lang="zh-CN" altLang="en-US" sz="2000" b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个码组</a:t>
            </a:r>
          </a:p>
        </p:txBody>
      </p:sp>
      <p:grpSp>
        <p:nvGrpSpPr>
          <p:cNvPr id="5" name="组合 27"/>
          <p:cNvGrpSpPr>
            <a:grpSpLocks/>
          </p:cNvGrpSpPr>
          <p:nvPr/>
        </p:nvGrpSpPr>
        <p:grpSpPr bwMode="auto">
          <a:xfrm>
            <a:off x="1485900" y="3886200"/>
            <a:ext cx="1438275" cy="400050"/>
            <a:chOff x="1271338" y="3886146"/>
            <a:chExt cx="1438284" cy="400110"/>
          </a:xfrm>
        </p:grpSpPr>
        <p:grpSp>
          <p:nvGrpSpPr>
            <p:cNvPr id="17428" name="组合 29"/>
            <p:cNvGrpSpPr>
              <a:grpSpLocks/>
            </p:cNvGrpSpPr>
            <p:nvPr/>
          </p:nvGrpSpPr>
          <p:grpSpPr bwMode="auto">
            <a:xfrm>
              <a:off x="1352300" y="4113842"/>
              <a:ext cx="1357322" cy="158978"/>
              <a:chOff x="1600632" y="4000504"/>
              <a:chExt cx="1357322" cy="158978"/>
            </a:xfrm>
          </p:grpSpPr>
          <p:cxnSp>
            <p:nvCxnSpPr>
              <p:cNvPr id="20" name="直接连接符 19"/>
              <p:cNvCxnSpPr/>
              <p:nvPr/>
            </p:nvCxnSpPr>
            <p:spPr bwMode="auto">
              <a:xfrm>
                <a:off x="1600634" y="4144339"/>
                <a:ext cx="1071568" cy="1587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1" name="直接箭头连接符 20"/>
              <p:cNvCxnSpPr/>
              <p:nvPr/>
            </p:nvCxnSpPr>
            <p:spPr bwMode="auto">
              <a:xfrm flipV="1">
                <a:off x="2672202" y="3999855"/>
                <a:ext cx="285752" cy="144484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arrow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</p:grpSp>
        <p:sp>
          <p:nvSpPr>
            <p:cNvPr id="43032" name="矩形 21"/>
            <p:cNvSpPr>
              <a:spLocks noChangeArrowheads="1"/>
            </p:cNvSpPr>
            <p:nvPr/>
          </p:nvSpPr>
          <p:spPr bwMode="auto">
            <a:xfrm>
              <a:off x="1271338" y="3886146"/>
              <a:ext cx="12112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许用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码组</a:t>
              </a:r>
            </a:p>
          </p:txBody>
        </p:sp>
      </p:grpSp>
      <p:grpSp>
        <p:nvGrpSpPr>
          <p:cNvPr id="7" name="组合 26"/>
          <p:cNvGrpSpPr>
            <a:grpSpLocks/>
          </p:cNvGrpSpPr>
          <p:nvPr/>
        </p:nvGrpSpPr>
        <p:grpSpPr bwMode="auto">
          <a:xfrm>
            <a:off x="1458913" y="4986338"/>
            <a:ext cx="1443037" cy="400050"/>
            <a:chOff x="1271338" y="4986744"/>
            <a:chExt cx="1443274" cy="400110"/>
          </a:xfrm>
        </p:grpSpPr>
        <p:grpSp>
          <p:nvGrpSpPr>
            <p:cNvPr id="17424" name="组合 28"/>
            <p:cNvGrpSpPr>
              <a:grpSpLocks/>
            </p:cNvGrpSpPr>
            <p:nvPr/>
          </p:nvGrpSpPr>
          <p:grpSpPr bwMode="auto">
            <a:xfrm>
              <a:off x="1357290" y="5214440"/>
              <a:ext cx="1357322" cy="158978"/>
              <a:chOff x="6143636" y="456500"/>
              <a:chExt cx="1357322" cy="158978"/>
            </a:xfrm>
          </p:grpSpPr>
          <p:cxnSp>
            <p:nvCxnSpPr>
              <p:cNvPr id="24" name="直接连接符 23"/>
              <p:cNvCxnSpPr/>
              <p:nvPr/>
            </p:nvCxnSpPr>
            <p:spPr bwMode="auto">
              <a:xfrm>
                <a:off x="6143423" y="600335"/>
                <a:ext cx="1071738" cy="1587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66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5" name="直接箭头连接符 24"/>
              <p:cNvCxnSpPr/>
              <p:nvPr/>
            </p:nvCxnSpPr>
            <p:spPr bwMode="auto">
              <a:xfrm flipV="1">
                <a:off x="7215161" y="455850"/>
                <a:ext cx="285797" cy="144485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66FF"/>
                </a:solidFill>
                <a:prstDash val="solid"/>
                <a:miter lim="800000"/>
                <a:headEnd type="none" w="med" len="med"/>
                <a:tailEnd type="arrow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</p:grpSp>
        <p:sp>
          <p:nvSpPr>
            <p:cNvPr id="43028" name="矩形 25"/>
            <p:cNvSpPr>
              <a:spLocks noChangeArrowheads="1"/>
            </p:cNvSpPr>
            <p:nvPr/>
          </p:nvSpPr>
          <p:spPr bwMode="auto">
            <a:xfrm>
              <a:off x="1271338" y="4986744"/>
              <a:ext cx="120987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0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禁用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码组</a:t>
              </a:r>
            </a:p>
          </p:txBody>
        </p:sp>
      </p:grpSp>
      <p:pic>
        <p:nvPicPr>
          <p:cNvPr id="80923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5813425"/>
            <a:ext cx="72866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5" name="Picture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1714500"/>
            <a:ext cx="2557462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6" name="Picture 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3636963"/>
            <a:ext cx="3148013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6BE99-825D-492E-AFB7-1568CF2E52B9}" type="slidenum">
              <a:rPr lang="en-US" altLang="zh-CN"/>
              <a:pPr>
                <a:defRPr/>
              </a:pPr>
              <a:t>16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80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80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80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8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1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4572000"/>
            <a:ext cx="7715250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0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7"/>
          <a:stretch>
            <a:fillRect/>
          </a:stretch>
        </p:blipFill>
        <p:spPr bwMode="auto">
          <a:xfrm>
            <a:off x="758825" y="1116013"/>
            <a:ext cx="77866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842963" y="4289425"/>
            <a:ext cx="649287" cy="692150"/>
            <a:chOff x="1655" y="845"/>
            <a:chExt cx="454" cy="453"/>
          </a:xfrm>
        </p:grpSpPr>
        <p:grpSp>
          <p:nvGrpSpPr>
            <p:cNvPr id="18444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18446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8447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8448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8449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8450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18445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</a:p>
          </p:txBody>
        </p:sp>
      </p:grpSp>
      <p:sp>
        <p:nvSpPr>
          <p:cNvPr id="18437" name="矩形 21"/>
          <p:cNvSpPr>
            <a:spLocks noChangeArrowheads="1"/>
          </p:cNvSpPr>
          <p:nvPr/>
        </p:nvSpPr>
        <p:spPr bwMode="auto">
          <a:xfrm>
            <a:off x="2543175" y="360045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许用</a:t>
            </a:r>
            <a:r>
              <a:rPr lang="zh-CN" altLang="en-US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码组</a:t>
            </a:r>
          </a:p>
        </p:txBody>
      </p:sp>
      <p:sp>
        <p:nvSpPr>
          <p:cNvPr id="18438" name="矩形 25"/>
          <p:cNvSpPr>
            <a:spLocks noChangeArrowheads="1"/>
          </p:cNvSpPr>
          <p:nvPr/>
        </p:nvSpPr>
        <p:spPr bwMode="auto">
          <a:xfrm>
            <a:off x="6275388" y="3500438"/>
            <a:ext cx="1211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禁用</a:t>
            </a:r>
            <a:r>
              <a:rPr lang="zh-CN" altLang="en-US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码组</a:t>
            </a:r>
          </a:p>
        </p:txBody>
      </p:sp>
      <p:sp>
        <p:nvSpPr>
          <p:cNvPr id="18" name="矩形 17"/>
          <p:cNvSpPr/>
          <p:nvPr/>
        </p:nvSpPr>
        <p:spPr>
          <a:xfrm>
            <a:off x="5929313" y="1609725"/>
            <a:ext cx="2551112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0" kern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也不能 </a:t>
            </a:r>
            <a:r>
              <a:rPr lang="zh-CN" altLang="en-US" sz="24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纠正</a:t>
            </a:r>
            <a:r>
              <a:rPr lang="zh-CN" altLang="en-US" sz="2000" b="0" kern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zh-CN" altLang="en-US" sz="2000" b="0" kern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错误 。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929188" y="642938"/>
            <a:ext cx="197961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rgbClr val="0066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（</a:t>
            </a:r>
            <a:r>
              <a:rPr lang="zh-CN" altLang="en-US" sz="2000" b="0" kern="0" dirty="0">
                <a:solidFill>
                  <a:srgbClr val="0066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奇数个错码</a:t>
            </a:r>
            <a:r>
              <a:rPr lang="zh-CN" altLang="en-US" sz="2000" kern="0" dirty="0">
                <a:solidFill>
                  <a:srgbClr val="0066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）</a:t>
            </a:r>
            <a:endParaRPr lang="zh-CN" altLang="en-US" dirty="0">
              <a:solidFill>
                <a:srgbClr val="0066FF"/>
              </a:solidFill>
            </a:endParaRPr>
          </a:p>
        </p:txBody>
      </p:sp>
      <p:pic>
        <p:nvPicPr>
          <p:cNvPr id="18441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63" y="2827338"/>
            <a:ext cx="32146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636838"/>
            <a:ext cx="3148013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7BEC68-8217-4610-8140-BF25E2942F60}" type="slidenum">
              <a:rPr lang="en-US" altLang="zh-CN"/>
              <a:pPr>
                <a:defRPr/>
              </a:pPr>
              <a:t>17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8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12"/>
          <a:stretch>
            <a:fillRect/>
          </a:stretch>
        </p:blipFill>
        <p:spPr bwMode="auto">
          <a:xfrm>
            <a:off x="846138" y="5311775"/>
            <a:ext cx="7643812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65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28"/>
          <a:stretch>
            <a:fillRect/>
          </a:stretch>
        </p:blipFill>
        <p:spPr bwMode="auto">
          <a:xfrm>
            <a:off x="839788" y="4017963"/>
            <a:ext cx="7643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63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25" y="1687513"/>
            <a:ext cx="17526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1171575" y="3214688"/>
            <a:ext cx="7072313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0" kern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这时，能够</a:t>
            </a:r>
            <a:r>
              <a:rPr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发现 </a:t>
            </a:r>
            <a:r>
              <a:rPr lang="en-US" altLang="zh-CN" sz="240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2000" b="0" kern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以下错码，或者</a:t>
            </a:r>
            <a:r>
              <a:rPr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纠正</a:t>
            </a:r>
            <a:r>
              <a:rPr lang="zh-CN" altLang="en-US" sz="2000" b="0" kern="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位</a:t>
            </a:r>
            <a:r>
              <a:rPr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0" kern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错码 。 </a:t>
            </a:r>
            <a:endParaRPr lang="zh-CN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42938" y="3808413"/>
            <a:ext cx="649287" cy="692150"/>
            <a:chOff x="1655" y="845"/>
            <a:chExt cx="454" cy="453"/>
          </a:xfrm>
        </p:grpSpPr>
        <p:grpSp>
          <p:nvGrpSpPr>
            <p:cNvPr id="19466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19468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9469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9470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9471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9472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19467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</a:p>
          </p:txBody>
        </p:sp>
      </p:grpSp>
      <p:pic>
        <p:nvPicPr>
          <p:cNvPr id="8296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044575"/>
            <a:ext cx="8129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64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714625"/>
            <a:ext cx="7643812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C0597F-8122-4745-BAAC-A244E186A924}" type="slidenum">
              <a:rPr lang="en-US" altLang="zh-CN"/>
              <a:pPr>
                <a:defRPr/>
              </a:pPr>
              <a:t>18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8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8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64" b="13074"/>
          <a:stretch>
            <a:fillRect/>
          </a:stretch>
        </p:blipFill>
        <p:spPr bwMode="auto">
          <a:xfrm>
            <a:off x="347663" y="3141663"/>
            <a:ext cx="77152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360363" y="47625"/>
            <a:ext cx="2000250" cy="785813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rgbClr val="D6D6F2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3550" y="180975"/>
            <a:ext cx="19796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SzPct val="85000"/>
              <a:defRPr/>
            </a:pPr>
            <a:r>
              <a:rPr lang="zh-CN" altLang="en-US" sz="2800" b="0" kern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综上所述</a:t>
            </a:r>
            <a:r>
              <a:rPr lang="zh-CN" altLang="en-US" sz="2800" kern="0" dirty="0">
                <a:solidFill>
                  <a:srgbClr val="0000CC"/>
                </a:solidFill>
                <a:latin typeface="+mn-ea"/>
                <a:ea typeface="+mn-ea"/>
              </a:rPr>
              <a:t>：</a:t>
            </a: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5249863" y="5053013"/>
            <a:ext cx="22812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 ---  </a:t>
            </a:r>
            <a:r>
              <a:rPr lang="zh-CN" alt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信息码元位数</a:t>
            </a:r>
            <a:endParaRPr lang="zh-CN" alt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5249863" y="5538788"/>
            <a:ext cx="2462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 --- </a:t>
            </a:r>
            <a:r>
              <a:rPr lang="zh-CN" alt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编码后码字位数</a:t>
            </a:r>
            <a:endParaRPr lang="zh-CN" alt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aphicFrame>
        <p:nvGraphicFramePr>
          <p:cNvPr id="20487" name="Object 1"/>
          <p:cNvGraphicFramePr>
            <a:graphicFrameLocks noChangeAspect="1"/>
          </p:cNvGraphicFramePr>
          <p:nvPr/>
        </p:nvGraphicFramePr>
        <p:xfrm>
          <a:off x="3878263" y="5035550"/>
          <a:ext cx="119538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5" imgW="457002" imgH="393529" progId="Equation.DSMT4">
                  <p:embed/>
                </p:oleObj>
              </mc:Choice>
              <mc:Fallback>
                <p:oleObj name="Equation" r:id="rId5" imgW="457002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3" y="5035550"/>
                        <a:ext cx="1195387" cy="8953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999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箭头连接符 27"/>
          <p:cNvCxnSpPr/>
          <p:nvPr/>
        </p:nvCxnSpPr>
        <p:spPr bwMode="auto">
          <a:xfrm flipH="1">
            <a:off x="2268538" y="2776538"/>
            <a:ext cx="1463675" cy="508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2048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b="60910"/>
          <a:stretch>
            <a:fillRect/>
          </a:stretch>
        </p:blipFill>
        <p:spPr bwMode="auto">
          <a:xfrm>
            <a:off x="303213" y="990600"/>
            <a:ext cx="771525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0" b="48952"/>
          <a:stretch>
            <a:fillRect/>
          </a:stretch>
        </p:blipFill>
        <p:spPr bwMode="auto">
          <a:xfrm>
            <a:off x="303213" y="2205038"/>
            <a:ext cx="77152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4" r="52779" b="-214"/>
          <a:stretch>
            <a:fillRect/>
          </a:stretch>
        </p:blipFill>
        <p:spPr bwMode="auto">
          <a:xfrm>
            <a:off x="301625" y="5178425"/>
            <a:ext cx="35718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19614-483B-4D65-B844-5D106573F618}" type="slidenum">
              <a:rPr lang="en-US" altLang="zh-CN"/>
              <a:pPr>
                <a:defRPr/>
              </a:pPr>
              <a:t>19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92100"/>
            <a:ext cx="2660650" cy="708025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本章内容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004888" y="1616075"/>
            <a:ext cx="185737" cy="207963"/>
            <a:chOff x="2976" y="1008"/>
            <a:chExt cx="1056" cy="432"/>
          </a:xfrm>
        </p:grpSpPr>
        <p:sp>
          <p:nvSpPr>
            <p:cNvPr id="3097" name="Oval 9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98" name="Oval 10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006475" y="2273300"/>
            <a:ext cx="185738" cy="207963"/>
            <a:chOff x="2976" y="1008"/>
            <a:chExt cx="1056" cy="432"/>
          </a:xfrm>
        </p:grpSpPr>
        <p:sp>
          <p:nvSpPr>
            <p:cNvPr id="3095" name="Oval 18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96" name="Oval 19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006475" y="2930525"/>
            <a:ext cx="185738" cy="207963"/>
            <a:chOff x="2976" y="1008"/>
            <a:chExt cx="1056" cy="432"/>
          </a:xfrm>
        </p:grpSpPr>
        <p:sp>
          <p:nvSpPr>
            <p:cNvPr id="3093" name="Oval 21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94" name="Oval 22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1006475" y="3602038"/>
            <a:ext cx="185738" cy="207962"/>
            <a:chOff x="2976" y="1008"/>
            <a:chExt cx="1056" cy="432"/>
          </a:xfrm>
        </p:grpSpPr>
        <p:sp>
          <p:nvSpPr>
            <p:cNvPr id="3091" name="Oval 9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92" name="Oval 10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5572125" y="571500"/>
            <a:ext cx="3286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0" dirty="0">
                <a:solidFill>
                  <a:schemeClr val="bg2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b="0" dirty="0">
                <a:solidFill>
                  <a:schemeClr val="bg2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400" b="0" dirty="0">
                <a:solidFill>
                  <a:schemeClr val="bg2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  差错控制编码  </a:t>
            </a:r>
            <a:r>
              <a:rPr lang="en-US" altLang="zh-CN" sz="2400" b="0" dirty="0">
                <a:solidFill>
                  <a:schemeClr val="bg2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endParaRPr lang="zh-CN" altLang="en-US" sz="2400" b="0" dirty="0">
              <a:solidFill>
                <a:schemeClr val="bg2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928688" y="1357313"/>
            <a:ext cx="7429500" cy="467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ts val="51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基本概念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差控方式   编码原理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码距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码率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性能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ts val="51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简单实用码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奇偶监督   恒比码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正反码 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ts val="51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线性分组码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汉明码   监督矩阵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H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、生成矩阵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G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lvl="1">
              <a:lnSpc>
                <a:spcPts val="51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循环码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生成多项式   编译方法  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BCH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码  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RS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码</a:t>
            </a:r>
          </a:p>
          <a:p>
            <a:pPr lvl="1">
              <a:lnSpc>
                <a:spcPts val="51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卷积码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编译原理   代数表述  几何表述</a:t>
            </a:r>
            <a:endParaRPr lang="en-US" altLang="zh-CN" sz="2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ts val="5100"/>
              </a:lnSpc>
              <a:defRPr/>
            </a:pPr>
            <a:r>
              <a:rPr lang="en-US" altLang="zh-CN" sz="2400" dirty="0">
                <a:solidFill>
                  <a:srgbClr val="003399"/>
                </a:solidFill>
                <a:latin typeface="Arial" charset="0"/>
                <a:ea typeface="微软雅黑" pitchFamily="34" charset="-122"/>
              </a:rPr>
              <a:t>Turbo</a:t>
            </a:r>
            <a:r>
              <a:rPr lang="zh-CN" altLang="en-US" sz="2400" dirty="0">
                <a:solidFill>
                  <a:srgbClr val="003399"/>
                </a:solidFill>
                <a:latin typeface="Arial" charset="0"/>
                <a:ea typeface="微软雅黑" pitchFamily="34" charset="-122"/>
              </a:rPr>
              <a:t>码     低密度奇偶校验码</a:t>
            </a:r>
            <a:endParaRPr lang="en-US" altLang="zh-CN" sz="2400" dirty="0">
              <a:solidFill>
                <a:srgbClr val="003399"/>
              </a:solidFill>
              <a:latin typeface="Arial" charset="0"/>
              <a:ea typeface="微软雅黑" pitchFamily="34" charset="-122"/>
            </a:endParaRPr>
          </a:p>
          <a:p>
            <a:pPr lvl="1">
              <a:lnSpc>
                <a:spcPts val="51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Arial" charset="0"/>
                <a:ea typeface="微软雅黑" pitchFamily="34" charset="-122"/>
              </a:rPr>
              <a:t>网格编码调制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</a:rPr>
              <a:t>—TCM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</a:rPr>
              <a:t>信号的产生与解调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</a:rPr>
              <a:t> 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微软雅黑" pitchFamily="34" charset="-122"/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000125" y="4259263"/>
            <a:ext cx="185738" cy="207962"/>
            <a:chOff x="2976" y="1008"/>
            <a:chExt cx="1056" cy="432"/>
          </a:xfrm>
        </p:grpSpPr>
        <p:sp>
          <p:nvSpPr>
            <p:cNvPr id="3089" name="Oval 9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90" name="Oval 10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1000125" y="4916488"/>
            <a:ext cx="185738" cy="207962"/>
            <a:chOff x="2976" y="1008"/>
            <a:chExt cx="1056" cy="432"/>
          </a:xfrm>
        </p:grpSpPr>
        <p:sp>
          <p:nvSpPr>
            <p:cNvPr id="3087" name="Oval 9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88" name="Oval 10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000125" y="5578475"/>
            <a:ext cx="185738" cy="207963"/>
            <a:chOff x="2976" y="1008"/>
            <a:chExt cx="1056" cy="432"/>
          </a:xfrm>
        </p:grpSpPr>
        <p:sp>
          <p:nvSpPr>
            <p:cNvPr id="3085" name="Oval 9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86" name="Oval 10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8800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EABD-48DE-4DC7-99B7-0AA47F305E69}" type="slidenum">
              <a:rPr lang="en-US" altLang="zh-CN"/>
              <a:pPr>
                <a:defRPr/>
              </a:pPr>
              <a:t>2</a:t>
            </a:fld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285875" y="2446338"/>
            <a:ext cx="6929438" cy="5540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85750" indent="-285750" eaLnBrk="0" hangingPunct="0">
              <a:lnSpc>
                <a:spcPts val="3600"/>
              </a:lnSpc>
              <a:spcBef>
                <a:spcPct val="20000"/>
              </a:spcBef>
              <a:buClr>
                <a:srgbClr val="0000CC"/>
              </a:buClr>
              <a:buSzPct val="56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不同的编码方法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kumimoji="0" lang="zh-CN" altLang="en-US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检错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或 </a:t>
            </a:r>
            <a:r>
              <a:rPr kumimoji="0" lang="zh-CN" altLang="en-US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纠错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能力也不同 。</a:t>
            </a:r>
            <a:endParaRPr lang="en-US" altLang="zh-CN" sz="2000" b="0" kern="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285875"/>
            <a:ext cx="7072312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3509963"/>
            <a:ext cx="7077075" cy="12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8576F1-0A04-4FB7-8975-70861B94041C}" type="slidenum">
              <a:rPr lang="en-US" altLang="zh-CN"/>
              <a:pPr>
                <a:defRPr/>
              </a:pPr>
              <a:t>20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184275"/>
            <a:ext cx="77152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71500" y="476250"/>
            <a:ext cx="30448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SzPct val="85000"/>
              <a:buFont typeface="Wingdings" pitchFamily="2" charset="2"/>
              <a:buChar char="n"/>
              <a:defRPr/>
            </a:pPr>
            <a:r>
              <a:rPr kumimoji="0" lang="zh-CN" altLang="en-US" sz="28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分组码</a:t>
            </a:r>
            <a:r>
              <a:rPr kumimoji="0" lang="zh-CN" altLang="en-US" sz="28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kumimoji="0" lang="zh-CN" altLang="en-US" sz="28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系统码</a:t>
            </a:r>
            <a:endParaRPr lang="zh-CN" altLang="en-US" sz="2800" kern="0" dirty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72000" y="1781175"/>
            <a:ext cx="357187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编码后的每组长度为 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 </a:t>
            </a:r>
            <a:r>
              <a:rPr kumimoji="0" lang="en-US" altLang="zh-CN" sz="2400" kern="0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= </a:t>
            </a:r>
            <a:r>
              <a:rPr kumimoji="0" lang="en-US" altLang="zh-CN" sz="2400" i="1" kern="0" dirty="0" err="1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k+r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lang="zh-CN" altLang="en-US" sz="2400" dirty="0">
              <a:solidFill>
                <a:srgbClr val="0000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Freeform 57"/>
          <p:cNvSpPr>
            <a:spLocks/>
          </p:cNvSpPr>
          <p:nvPr/>
        </p:nvSpPr>
        <p:spPr bwMode="auto">
          <a:xfrm rot="-218973">
            <a:off x="4306888" y="4238625"/>
            <a:ext cx="1103312" cy="642938"/>
          </a:xfrm>
          <a:custGeom>
            <a:avLst/>
            <a:gdLst>
              <a:gd name="T0" fmla="*/ 2147483647 w 46"/>
              <a:gd name="T1" fmla="*/ 0 h 43"/>
              <a:gd name="T2" fmla="*/ 2147483647 w 46"/>
              <a:gd name="T3" fmla="*/ 2147483647 h 43"/>
              <a:gd name="T4" fmla="*/ 2147483647 w 46"/>
              <a:gd name="T5" fmla="*/ 2147483647 h 43"/>
              <a:gd name="T6" fmla="*/ 2147483647 w 46"/>
              <a:gd name="T7" fmla="*/ 2147483647 h 43"/>
              <a:gd name="T8" fmla="*/ 2147483647 w 46"/>
              <a:gd name="T9" fmla="*/ 2147483647 h 43"/>
              <a:gd name="T10" fmla="*/ 2147483647 w 46"/>
              <a:gd name="T11" fmla="*/ 2147483647 h 43"/>
              <a:gd name="T12" fmla="*/ 0 w 46"/>
              <a:gd name="T13" fmla="*/ 2147483647 h 43"/>
              <a:gd name="T14" fmla="*/ 2147483647 w 46"/>
              <a:gd name="T15" fmla="*/ 0 h 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6"/>
              <a:gd name="T25" fmla="*/ 0 h 43"/>
              <a:gd name="T26" fmla="*/ 46 w 46"/>
              <a:gd name="T27" fmla="*/ 43 h 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6" h="43">
                <a:moveTo>
                  <a:pt x="4" y="0"/>
                </a:moveTo>
                <a:cubicBezTo>
                  <a:pt x="4" y="0"/>
                  <a:pt x="24" y="13"/>
                  <a:pt x="35" y="15"/>
                </a:cubicBezTo>
                <a:lnTo>
                  <a:pt x="30" y="6"/>
                </a:lnTo>
                <a:lnTo>
                  <a:pt x="46" y="22"/>
                </a:lnTo>
                <a:lnTo>
                  <a:pt x="27" y="40"/>
                </a:lnTo>
                <a:lnTo>
                  <a:pt x="34" y="30"/>
                </a:lnTo>
                <a:cubicBezTo>
                  <a:pt x="34" y="30"/>
                  <a:pt x="6" y="33"/>
                  <a:pt x="0" y="43"/>
                </a:cubicBezTo>
                <a:lnTo>
                  <a:pt x="4" y="0"/>
                </a:lnTo>
              </a:path>
            </a:pathLst>
          </a:custGeom>
          <a:gradFill rotWithShape="0">
            <a:gsLst>
              <a:gs pos="0">
                <a:srgbClr val="FFFFFF">
                  <a:alpha val="0"/>
                </a:srgbClr>
              </a:gs>
              <a:gs pos="100000">
                <a:srgbClr val="97979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82913" y="4386263"/>
            <a:ext cx="14668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就是分组码</a:t>
            </a:r>
            <a:endParaRPr lang="zh-CN" altLang="en-US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814388" y="2744788"/>
            <a:ext cx="2143125" cy="428625"/>
          </a:xfrm>
          <a:prstGeom prst="rect">
            <a:avLst/>
          </a:prstGeom>
        </p:spPr>
        <p:txBody>
          <a:bodyPr/>
          <a:lstStyle/>
          <a:p>
            <a:pPr marL="228600" indent="-228600" eaLnBrk="0" hangingPunct="0">
              <a:spcBef>
                <a:spcPct val="20000"/>
              </a:spcBef>
              <a:buClr>
                <a:srgbClr val="0000CC"/>
              </a:buClr>
              <a:buSzPct val="63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前面的例子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：</a:t>
            </a:r>
            <a:endParaRPr kumimoji="0" lang="zh-CN" altLang="en-US" sz="2000" b="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29250" y="2743200"/>
            <a:ext cx="307181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hangingPunct="0">
              <a:spcBef>
                <a:spcPct val="20000"/>
              </a:spcBef>
              <a:buClr>
                <a:srgbClr val="0000CC"/>
              </a:buClr>
              <a:buSzPct val="63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信息位与监督位关系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： </a:t>
            </a:r>
          </a:p>
        </p:txBody>
      </p:sp>
      <p:pic>
        <p:nvPicPr>
          <p:cNvPr id="17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476625"/>
            <a:ext cx="26844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33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8" y="3143250"/>
            <a:ext cx="2973387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8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5857875"/>
            <a:ext cx="6742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45AF8B-C9F7-4555-A5EF-C4CC8B0C8197}" type="slidenum">
              <a:rPr lang="en-US" altLang="zh-CN"/>
              <a:pPr>
                <a:defRPr/>
              </a:pPr>
              <a:t>21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77863" y="333375"/>
            <a:ext cx="6357937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分组码 的 </a:t>
            </a:r>
            <a:r>
              <a:rPr kumimoji="0" lang="zh-CN" altLang="en-US" sz="240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符号</a:t>
            </a:r>
            <a:r>
              <a:rPr kumimoji="0" lang="zh-CN" altLang="en-US" sz="2400" kern="0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</a:rPr>
              <a:t>：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7863" y="1196975"/>
            <a:ext cx="6357937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l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分组码 的 </a:t>
            </a:r>
            <a:r>
              <a:rPr kumimoji="0" lang="zh-CN" altLang="en-US" sz="240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结构</a:t>
            </a:r>
            <a:r>
              <a:rPr kumimoji="0" lang="zh-CN" altLang="en-US" sz="24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：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23295" y="332656"/>
            <a:ext cx="1434455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defRPr/>
            </a:pPr>
            <a:r>
              <a:rPr kumimoji="0" lang="zh-CN" altLang="en-US" sz="28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8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 </a:t>
            </a:r>
            <a:r>
              <a:rPr kumimoji="0" lang="en-US" altLang="zh-CN" sz="28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kumimoji="0" lang="en-US" altLang="zh-CN" sz="28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,  </a:t>
            </a:r>
            <a:r>
              <a:rPr kumimoji="0" lang="en-US" altLang="zh-CN" sz="28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k </a:t>
            </a:r>
            <a:r>
              <a:rPr kumimoji="0" lang="en-US" altLang="zh-CN" sz="28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kumimoji="0" lang="zh-CN" altLang="en-US" sz="28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/>
                <a:cs typeface="Times New Roman" pitchFamily="18" charset="0"/>
              </a:rPr>
              <a:t> 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宋体"/>
              <a:cs typeface="Times New Roman" pitchFamily="18" charset="0"/>
            </a:endParaRPr>
          </a:p>
        </p:txBody>
      </p:sp>
      <p:pic>
        <p:nvPicPr>
          <p:cNvPr id="2356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5143500"/>
            <a:ext cx="75438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61" name="组合 9"/>
          <p:cNvGrpSpPr>
            <a:grpSpLocks/>
          </p:cNvGrpSpPr>
          <p:nvPr/>
        </p:nvGrpSpPr>
        <p:grpSpPr bwMode="auto">
          <a:xfrm>
            <a:off x="1295400" y="1658938"/>
            <a:ext cx="5857875" cy="1714500"/>
            <a:chOff x="1928794" y="3071813"/>
            <a:chExt cx="5857916" cy="1714500"/>
          </a:xfrm>
        </p:grpSpPr>
        <p:sp>
          <p:nvSpPr>
            <p:cNvPr id="7" name="矩形 6"/>
            <p:cNvSpPr/>
            <p:nvPr/>
          </p:nvSpPr>
          <p:spPr bwMode="auto">
            <a:xfrm>
              <a:off x="1928794" y="3071813"/>
              <a:ext cx="5857916" cy="1714500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  <p:pic>
          <p:nvPicPr>
            <p:cNvPr id="2356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" t="50719" r="1190"/>
            <a:stretch>
              <a:fillRect/>
            </a:stretch>
          </p:blipFill>
          <p:spPr bwMode="auto">
            <a:xfrm>
              <a:off x="1928794" y="3104468"/>
              <a:ext cx="5857916" cy="162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58775" y="3573463"/>
            <a:ext cx="842645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4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总的码组数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en-US" altLang="zh-CN" sz="2400" i="1" kern="0" baseline="30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kumimoji="0" lang="zh-CN" altLang="en-US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个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，许用码组 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en-US" altLang="zh-CN" sz="2400" i="1" kern="0" baseline="30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k</a:t>
            </a:r>
            <a:r>
              <a:rPr kumimoji="0" lang="zh-CN" altLang="en-US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个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，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禁用码组 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en-US" altLang="zh-CN" sz="2400" i="1" kern="0" baseline="30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-2</a:t>
            </a:r>
            <a:r>
              <a:rPr kumimoji="0" lang="en-US" altLang="zh-CN" sz="2400" i="1" kern="0" baseline="30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k</a:t>
            </a:r>
            <a:r>
              <a:rPr kumimoji="0" lang="zh-CN" altLang="en-US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个。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编码的任务：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从总码组中选出许用码组；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译码的任务：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用相应的规则，判断、校正码组。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4F7E6-8A51-4B18-9395-DAD64CD5EF16}" type="slidenum">
              <a:rPr lang="en-US" altLang="zh-CN"/>
              <a:pPr>
                <a:defRPr/>
              </a:pPr>
              <a:t>22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3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627313"/>
            <a:ext cx="5214938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914400" y="1252538"/>
            <a:ext cx="5000625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zh-CN" altLang="en-US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400" kern="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码长</a:t>
            </a:r>
            <a:r>
              <a:rPr kumimoji="0" lang="zh-CN" altLang="en-US" sz="24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4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+mn-lt"/>
                <a:ea typeface="微软雅黑" pitchFamily="34" charset="-122"/>
                <a:cs typeface="Arial" pitchFamily="34" charset="0"/>
              </a:rPr>
              <a:t>n</a:t>
            </a:r>
            <a:r>
              <a:rPr kumimoji="0" lang="en-US" altLang="zh-CN" sz="24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)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：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码组（码字）中的码元个数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915988" y="1895475"/>
            <a:ext cx="471487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0000"/>
              <a:buFont typeface="Wingdings" pitchFamily="2" charset="2"/>
              <a:buChar char="l"/>
              <a:defRPr/>
            </a:pPr>
            <a:r>
              <a:rPr kumimoji="0" lang="zh-CN" altLang="en-US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400" kern="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码重</a:t>
            </a:r>
            <a:r>
              <a:rPr kumimoji="0" lang="en-US" altLang="zh-CN" sz="24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+mn-lt"/>
                <a:ea typeface="微软雅黑" pitchFamily="34" charset="-122"/>
                <a:cs typeface="Arial" pitchFamily="34" charset="0"/>
              </a:rPr>
              <a:t>W</a:t>
            </a:r>
            <a:r>
              <a:rPr kumimoji="0" lang="en-US" altLang="zh-CN" sz="24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)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：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码组中“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”的数目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。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363788" y="3343275"/>
            <a:ext cx="42148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itchFamily="34" charset="0"/>
              </a:rPr>
              <a:t>“</a:t>
            </a:r>
            <a:r>
              <a:rPr lang="zh-CN" altLang="en-US" sz="2000" dirty="0">
                <a:solidFill>
                  <a:schemeClr val="tx1"/>
                </a:solidFill>
                <a:latin typeface="Arial" charset="0"/>
                <a:ea typeface="微软雅黑" pitchFamily="34" charset="-122"/>
                <a:cs typeface="Arial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charset="0"/>
                <a:ea typeface="微软雅黑" pitchFamily="34" charset="-122"/>
                <a:cs typeface="Arial" charset="0"/>
              </a:rPr>
              <a:t>0 1 1 0 1 1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itchFamily="34" charset="0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latin typeface="Arial" charset="0"/>
                <a:ea typeface="微软雅黑" pitchFamily="34" charset="-122"/>
                <a:cs typeface="Arial" charset="0"/>
              </a:rPr>
              <a:t>    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的</a:t>
            </a:r>
            <a:r>
              <a:rPr lang="zh-CN" altLang="en-US" sz="2000" dirty="0">
                <a:solidFill>
                  <a:schemeClr val="tx1"/>
                </a:solidFill>
                <a:latin typeface="Arial" charset="0"/>
                <a:ea typeface="微软雅黑" pitchFamily="34" charset="-122"/>
                <a:cs typeface="Arial" charset="0"/>
              </a:rPr>
              <a:t>距离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为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3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微软雅黑" pitchFamily="34" charset="-122"/>
              <a:cs typeface="Arial" charset="0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844675" y="2808288"/>
            <a:ext cx="649288" cy="692150"/>
            <a:chOff x="1655" y="845"/>
            <a:chExt cx="454" cy="453"/>
          </a:xfrm>
        </p:grpSpPr>
        <p:grpSp>
          <p:nvGrpSpPr>
            <p:cNvPr id="24590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24592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4593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4594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4595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4596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24591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sp>
        <p:nvSpPr>
          <p:cNvPr id="24583" name="矩形 22"/>
          <p:cNvSpPr>
            <a:spLocks noChangeArrowheads="1"/>
          </p:cNvSpPr>
          <p:nvPr/>
        </p:nvSpPr>
        <p:spPr bwMode="auto">
          <a:xfrm>
            <a:off x="500063" y="333375"/>
            <a:ext cx="392906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5000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码重</a:t>
            </a:r>
            <a:r>
              <a:rPr lang="zh-CN" altLang="en-US" sz="2800" b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码距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827713" y="2743200"/>
            <a:ext cx="1238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 </a:t>
            </a:r>
            <a:r>
              <a:rPr lang="zh-CN" altLang="en-US" sz="200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码重</a:t>
            </a:r>
            <a:r>
              <a:rPr lang="zh-CN" altLang="en-US" sz="2000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为</a:t>
            </a:r>
            <a:r>
              <a:rPr lang="zh-CN" altLang="en-US" sz="200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3</a:t>
            </a: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0" name="右大括号 19"/>
          <p:cNvSpPr>
            <a:spLocks/>
          </p:cNvSpPr>
          <p:nvPr/>
        </p:nvSpPr>
        <p:spPr bwMode="auto">
          <a:xfrm>
            <a:off x="4094163" y="3001963"/>
            <a:ext cx="357187" cy="642937"/>
          </a:xfrm>
          <a:prstGeom prst="rightBrace">
            <a:avLst>
              <a:gd name="adj1" fmla="val 8333"/>
              <a:gd name="adj2" fmla="val 81958"/>
            </a:avLst>
          </a:prstGeom>
          <a:noFill/>
          <a:ln w="9525" algn="ctr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880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86037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30"/>
          <a:stretch>
            <a:fillRect/>
          </a:stretch>
        </p:blipFill>
        <p:spPr bwMode="auto">
          <a:xfrm>
            <a:off x="895350" y="4000500"/>
            <a:ext cx="80914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3" b="16782"/>
          <a:stretch>
            <a:fillRect/>
          </a:stretch>
        </p:blipFill>
        <p:spPr bwMode="auto">
          <a:xfrm>
            <a:off x="898525" y="5229225"/>
            <a:ext cx="809148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9" b="777"/>
          <a:stretch>
            <a:fillRect/>
          </a:stretch>
        </p:blipFill>
        <p:spPr bwMode="auto">
          <a:xfrm>
            <a:off x="909638" y="5857875"/>
            <a:ext cx="809148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DE66D-D5BA-4117-B732-B5D229E7ECDB}" type="slidenum">
              <a:rPr lang="en-US" altLang="zh-CN"/>
              <a:pPr>
                <a:defRPr/>
              </a:pPr>
              <a:t>23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8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8"/>
          <a:stretch>
            <a:fillRect/>
          </a:stretch>
        </p:blipFill>
        <p:spPr bwMode="auto">
          <a:xfrm>
            <a:off x="4271963" y="1071563"/>
            <a:ext cx="4422775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1000125" y="4187825"/>
            <a:ext cx="5286375" cy="500063"/>
          </a:xfrm>
        </p:spPr>
        <p:txBody>
          <a:bodyPr/>
          <a:lstStyle/>
          <a:p>
            <a:pPr>
              <a:lnSpc>
                <a:spcPts val="38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对于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位的编码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组，可用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维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空间来说明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2938" y="1143000"/>
            <a:ext cx="321468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endParaRPr kumimoji="0" lang="zh-CN" altLang="en-US" sz="2800" b="0" kern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15000" y="5845175"/>
            <a:ext cx="2643188" cy="400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许用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码组之间）</a:t>
            </a:r>
            <a:endParaRPr lang="zh-CN" altLang="en-US" dirty="0"/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1000125" y="5259388"/>
            <a:ext cx="7215188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ts val="38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  <a:buFont typeface="Wingdings" pitchFamily="2" charset="2"/>
              <a:buChar char="Ø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各顶点之间沿立方体各边行走的几何距离 </a:t>
            </a:r>
            <a:r>
              <a:rPr kumimoji="0" lang="en-US" altLang="zh-CN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 </a:t>
            </a:r>
            <a:r>
              <a:rPr kumimoji="0"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码距</a:t>
            </a:r>
            <a:r>
              <a:rPr kumimoji="0" lang="en-US" altLang="zh-CN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=</a:t>
            </a:r>
            <a:r>
              <a:rPr kumimoji="0" lang="en-US" altLang="zh-CN" sz="2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0" lang="en-US" altLang="zh-CN" sz="24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endParaRPr kumimoji="0" lang="zh-CN" altLang="en-US" sz="2000" b="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2938" y="333375"/>
            <a:ext cx="47148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l"/>
              <a:defRPr/>
            </a:pPr>
            <a:r>
              <a:rPr kumimoji="0" lang="zh-CN" altLang="en-US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800" kern="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码距的几何意义：</a:t>
            </a:r>
          </a:p>
        </p:txBody>
      </p:sp>
      <p:pic>
        <p:nvPicPr>
          <p:cNvPr id="25608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616075"/>
            <a:ext cx="2741613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4687888"/>
            <a:ext cx="631348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4745038"/>
            <a:ext cx="12763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39281C-5B35-4F9E-9A7B-A05190DD9E6D}" type="slidenum">
              <a:rPr lang="en-US" altLang="zh-CN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773123-2AF4-4FB2-8629-DF461E8A386A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571500" y="404813"/>
            <a:ext cx="735806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SzPct val="85000"/>
              <a:buFont typeface="Wingdings" pitchFamily="2" charset="2"/>
              <a:buChar char="n"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最小码距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0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3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检纠错能力</a:t>
            </a:r>
            <a:r>
              <a:rPr lang="zh-CN" altLang="en-US" sz="28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关系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571500" y="1509713"/>
            <a:ext cx="4464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CC"/>
              </a:buClr>
              <a:buSzPct val="65000"/>
              <a:buFont typeface="Wingdings" pitchFamily="2" charset="2"/>
              <a:buChar char="l"/>
            </a:pPr>
            <a:r>
              <a:rPr kumimoji="0" lang="zh-CN" altLang="en-US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b="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检 测</a:t>
            </a:r>
            <a:r>
              <a:rPr kumimoji="0" lang="en-US" altLang="zh-CN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e </a:t>
            </a:r>
            <a:r>
              <a:rPr kumimoji="0" lang="zh-CN" altLang="en-US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个错码，要求最小码距：</a:t>
            </a:r>
            <a:endParaRPr lang="zh-CN" altLang="en-US" sz="8800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26629" name="对象 4"/>
          <p:cNvGraphicFramePr>
            <a:graphicFrameLocks noChangeAspect="1"/>
          </p:cNvGraphicFramePr>
          <p:nvPr/>
        </p:nvGraphicFramePr>
        <p:xfrm>
          <a:off x="5364163" y="1506538"/>
          <a:ext cx="15001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公式" r:id="rId3" imgW="609600" imgH="228600" progId="Equation.3">
                  <p:embed/>
                </p:oleObj>
              </mc:Choice>
              <mc:Fallback>
                <p:oleObj name="公式" r:id="rId3" imgW="609600" imgH="228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506538"/>
                        <a:ext cx="1500187" cy="5619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0" name="Picture 12" descr="080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59" b="12904"/>
          <a:stretch>
            <a:fillRect/>
          </a:stretch>
        </p:blipFill>
        <p:spPr bwMode="auto">
          <a:xfrm>
            <a:off x="2241550" y="1997075"/>
            <a:ext cx="3673475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矩形 6"/>
          <p:cNvSpPr>
            <a:spLocks noChangeArrowheads="1"/>
          </p:cNvSpPr>
          <p:nvPr/>
        </p:nvSpPr>
        <p:spPr bwMode="auto">
          <a:xfrm>
            <a:off x="6438900" y="4508500"/>
            <a:ext cx="2700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CC"/>
              </a:buClr>
              <a:buSzPct val="65000"/>
              <a:buFont typeface="Wingdings" pitchFamily="2" charset="2"/>
              <a:buNone/>
            </a:pPr>
            <a:r>
              <a:rPr kumimoji="0" lang="zh-CN" altLang="en-US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b="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zh-CN" altLang="en-US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b="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B</a:t>
            </a:r>
            <a:r>
              <a:rPr kumimoji="0" lang="zh-CN" altLang="en-US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是许用码组</a:t>
            </a:r>
            <a:endParaRPr lang="zh-CN" altLang="en-US" sz="8800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A21932-D2AD-4C07-A6E0-5EC325EF8D50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571500" y="404813"/>
            <a:ext cx="735806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SzPct val="85000"/>
              <a:buFont typeface="Wingdings" pitchFamily="2" charset="2"/>
              <a:buChar char="n"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最小码距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0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3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检纠错能力</a:t>
            </a:r>
            <a:r>
              <a:rPr lang="zh-CN" altLang="en-US" sz="28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关系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7652" name="Object 3"/>
          <p:cNvGraphicFramePr>
            <a:graphicFrameLocks noChangeAspect="1"/>
          </p:cNvGraphicFramePr>
          <p:nvPr/>
        </p:nvGraphicFramePr>
        <p:xfrm>
          <a:off x="5545138" y="1593850"/>
          <a:ext cx="15255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公式" r:id="rId3" imgW="660400" imgH="228600" progId="Equation.3">
                  <p:embed/>
                </p:oleObj>
              </mc:Choice>
              <mc:Fallback>
                <p:oleObj name="公式" r:id="rId3" imgW="6604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138" y="1593850"/>
                        <a:ext cx="1525587" cy="5302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矩形 4"/>
          <p:cNvSpPr>
            <a:spLocks noChangeArrowheads="1"/>
          </p:cNvSpPr>
          <p:nvPr/>
        </p:nvSpPr>
        <p:spPr bwMode="auto">
          <a:xfrm>
            <a:off x="755650" y="1628775"/>
            <a:ext cx="4824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CC"/>
              </a:buClr>
              <a:buSzPct val="65000"/>
              <a:buFont typeface="Wingdings" pitchFamily="2" charset="2"/>
              <a:buChar char="l"/>
            </a:pPr>
            <a:r>
              <a:rPr kumimoji="0" lang="zh-CN" altLang="en-US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 </a:t>
            </a:r>
            <a:r>
              <a:rPr kumimoji="0" lang="zh-CN" altLang="en-US" b="0">
                <a:solidFill>
                  <a:srgbClr val="FF0000"/>
                </a:solidFill>
                <a:latin typeface="Arial" charset="0"/>
                <a:ea typeface="微软雅黑" pitchFamily="34" charset="-122"/>
                <a:cs typeface="Arial" charset="0"/>
              </a:rPr>
              <a:t>纠正</a:t>
            </a:r>
            <a:r>
              <a:rPr kumimoji="0" lang="zh-CN" altLang="en-US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 </a:t>
            </a:r>
            <a:r>
              <a:rPr kumimoji="0" lang="en-US" altLang="zh-CN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t </a:t>
            </a:r>
            <a:r>
              <a:rPr kumimoji="0" lang="zh-CN" altLang="en-US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个错码，要求最小码距：</a:t>
            </a:r>
            <a:endParaRPr lang="zh-CN" altLang="en-US" sz="8800">
              <a:solidFill>
                <a:srgbClr val="D0CDCA"/>
              </a:solidFill>
              <a:latin typeface="Arial" charset="0"/>
              <a:ea typeface="微软雅黑" pitchFamily="34" charset="-122"/>
              <a:cs typeface="Arial" charset="0"/>
            </a:endParaRPr>
          </a:p>
        </p:txBody>
      </p:sp>
      <p:pic>
        <p:nvPicPr>
          <p:cNvPr id="27654" name="Picture 12" descr="080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1" r="41190" b="10101"/>
          <a:stretch>
            <a:fillRect/>
          </a:stretch>
        </p:blipFill>
        <p:spPr bwMode="auto">
          <a:xfrm>
            <a:off x="1031875" y="2090738"/>
            <a:ext cx="5400675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矩形 6"/>
          <p:cNvSpPr>
            <a:spLocks noChangeArrowheads="1"/>
          </p:cNvSpPr>
          <p:nvPr/>
        </p:nvSpPr>
        <p:spPr bwMode="auto">
          <a:xfrm>
            <a:off x="6462713" y="4724400"/>
            <a:ext cx="2700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CC"/>
              </a:buClr>
              <a:buSzPct val="65000"/>
              <a:buFont typeface="Wingdings" pitchFamily="2" charset="2"/>
              <a:buNone/>
            </a:pPr>
            <a:r>
              <a:rPr kumimoji="0" lang="zh-CN" altLang="en-US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b="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zh-CN" altLang="en-US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b="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B</a:t>
            </a:r>
            <a:r>
              <a:rPr kumimoji="0" lang="zh-CN" altLang="en-US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是许用码组</a:t>
            </a:r>
            <a:endParaRPr lang="zh-CN" altLang="en-US" sz="8800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2" descr="080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1" b="10889"/>
          <a:stretch>
            <a:fillRect/>
          </a:stretch>
        </p:blipFill>
        <p:spPr bwMode="auto">
          <a:xfrm>
            <a:off x="1547813" y="1914525"/>
            <a:ext cx="4887912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786313"/>
            <a:ext cx="7602538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0B3B8C-AB35-44C6-89B4-4DB5EBFC6BDC}" type="slidenum">
              <a:rPr lang="en-US" altLang="zh-CN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571500" y="404813"/>
            <a:ext cx="735806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SzPct val="85000"/>
              <a:buFont typeface="Wingdings" pitchFamily="2" charset="2"/>
              <a:buChar char="n"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最小码距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0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3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检纠错能力</a:t>
            </a:r>
            <a:r>
              <a:rPr lang="zh-CN" altLang="en-US" sz="28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关系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8678" name="Object 4"/>
          <p:cNvGraphicFramePr>
            <a:graphicFrameLocks noChangeAspect="1"/>
          </p:cNvGraphicFramePr>
          <p:nvPr/>
        </p:nvGraphicFramePr>
        <p:xfrm>
          <a:off x="5580063" y="1257300"/>
          <a:ext cx="32432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公式" r:id="rId5" imgW="1295400" imgH="228600" progId="Equation.3">
                  <p:embed/>
                </p:oleObj>
              </mc:Choice>
              <mc:Fallback>
                <p:oleObj name="公式" r:id="rId5" imgW="12954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257300"/>
                        <a:ext cx="3243262" cy="5715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50825" y="1257300"/>
            <a:ext cx="5786438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l"/>
              <a:defRPr/>
            </a:pP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纠</a:t>
            </a:r>
            <a:r>
              <a:rPr kumimoji="0" lang="en-US" altLang="zh-CN" sz="2400" i="1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sz="2400" i="1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t</a:t>
            </a:r>
            <a:r>
              <a:rPr kumimoji="0" lang="en-US" sz="2400" b="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个错码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同时检</a:t>
            </a:r>
            <a:r>
              <a:rPr kumimoji="0" lang="en-US" altLang="zh-CN" sz="24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sz="2400" i="1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e</a:t>
            </a:r>
            <a:r>
              <a:rPr kumimoji="0" lang="en-US" sz="24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个错码，要求：   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680" name="矩形 12"/>
          <p:cNvSpPr>
            <a:spLocks noChangeArrowheads="1"/>
          </p:cNvSpPr>
          <p:nvPr/>
        </p:nvSpPr>
        <p:spPr bwMode="auto">
          <a:xfrm>
            <a:off x="434975" y="1914525"/>
            <a:ext cx="1833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CC"/>
              </a:buClr>
              <a:buSzPct val="65000"/>
              <a:buFont typeface="Wingdings" pitchFamily="2" charset="2"/>
              <a:buNone/>
            </a:pPr>
            <a:r>
              <a:rPr kumimoji="0" lang="zh-CN" altLang="en-US" b="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 纠检结合</a:t>
            </a:r>
            <a:endParaRPr lang="zh-CN" altLang="en-US" sz="8800">
              <a:solidFill>
                <a:srgbClr val="FF0000"/>
              </a:solidFill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矩形 4"/>
          <p:cNvSpPr>
            <a:spLocks noChangeArrowheads="1"/>
          </p:cNvSpPr>
          <p:nvPr/>
        </p:nvSpPr>
        <p:spPr bwMode="auto">
          <a:xfrm>
            <a:off x="642938" y="2214563"/>
            <a:ext cx="19272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§</a:t>
            </a: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.3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cs typeface="Arial" charset="0"/>
              </a:rPr>
              <a:t> </a:t>
            </a:r>
            <a:endParaRPr lang="zh-CN" altLang="en-US" sz="4000" dirty="0">
              <a:solidFill>
                <a:srgbClr val="800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3338" y="3429000"/>
            <a:ext cx="4302125" cy="769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纠错编码</a:t>
            </a:r>
            <a:r>
              <a:rPr lang="zh-CN" altLang="en-US" sz="44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4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性能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220BD4-D88C-4191-A1BF-DDA123D0E577}" type="slidenum">
              <a:rPr lang="en-US" altLang="zh-CN"/>
              <a:pPr>
                <a:defRPr/>
              </a:pPr>
              <a:t>28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084388"/>
            <a:ext cx="35147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3503613"/>
            <a:ext cx="3500437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矩形 65"/>
          <p:cNvSpPr/>
          <p:nvPr/>
        </p:nvSpPr>
        <p:spPr>
          <a:xfrm>
            <a:off x="925513" y="427038"/>
            <a:ext cx="3643312" cy="4857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kumimoji="0" lang="zh-CN" altLang="en-US" sz="2000" kern="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    右图所示的某种编码性能</a:t>
            </a:r>
            <a:endParaRPr kumimoji="0" lang="en-US" altLang="zh-CN" sz="2000" kern="0" dirty="0">
              <a:solidFill>
                <a:schemeClr val="tx1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4941888"/>
            <a:ext cx="3643313" cy="9747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000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可见</a:t>
            </a:r>
            <a:r>
              <a:rPr kumimoji="0" lang="zh-CN" altLang="en-US" sz="2000" kern="0" dirty="0">
                <a:solidFill>
                  <a:srgbClr val="0000CC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：</a:t>
            </a:r>
            <a:r>
              <a:rPr kumimoji="0" lang="zh-CN" altLang="en-US" sz="20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不增大发送功率</a:t>
            </a:r>
            <a:r>
              <a:rPr kumimoji="0" lang="en-US" altLang="zh-CN" sz="20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, </a:t>
            </a:r>
            <a:r>
              <a:rPr kumimoji="0" lang="zh-CN" altLang="en-US" sz="20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就能</a:t>
            </a:r>
            <a:endParaRPr kumimoji="0" lang="en-US" altLang="zh-CN" sz="2000" kern="0" dirty="0">
              <a:solidFill>
                <a:srgbClr val="000000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0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 降低误码率约一个半数量级。</a:t>
            </a:r>
          </a:p>
        </p:txBody>
      </p:sp>
      <p:sp>
        <p:nvSpPr>
          <p:cNvPr id="8" name="Oval 20"/>
          <p:cNvSpPr>
            <a:spLocks noChangeArrowheads="1"/>
          </p:cNvSpPr>
          <p:nvPr/>
        </p:nvSpPr>
        <p:spPr bwMode="auto">
          <a:xfrm>
            <a:off x="3371850" y="2066925"/>
            <a:ext cx="928688" cy="5175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0066FF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A</a:t>
            </a:r>
            <a:r>
              <a:rPr lang="zh-CN" altLang="en-US" sz="2000" dirty="0">
                <a:solidFill>
                  <a:srgbClr val="0066FF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点</a:t>
            </a:r>
            <a:endParaRPr kumimoji="0" lang="zh-CN" altLang="en-US" sz="20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Oval 20"/>
          <p:cNvSpPr>
            <a:spLocks noChangeArrowheads="1"/>
          </p:cNvSpPr>
          <p:nvPr/>
        </p:nvSpPr>
        <p:spPr bwMode="auto">
          <a:xfrm>
            <a:off x="3371850" y="3481388"/>
            <a:ext cx="928688" cy="5175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2000" kern="0" dirty="0">
                <a:solidFill>
                  <a:srgbClr val="FF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B</a:t>
            </a:r>
            <a:r>
              <a:rPr kumimoji="0" lang="zh-CN" altLang="en-US" sz="2000" kern="0" dirty="0">
                <a:solidFill>
                  <a:srgbClr val="FF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点</a:t>
            </a:r>
            <a:endParaRPr kumimoji="0" lang="zh-CN" altLang="en-US" sz="20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0728" name="Group 22"/>
          <p:cNvGrpSpPr>
            <a:grpSpLocks/>
          </p:cNvGrpSpPr>
          <p:nvPr/>
        </p:nvGrpSpPr>
        <p:grpSpPr bwMode="auto">
          <a:xfrm>
            <a:off x="531813" y="250825"/>
            <a:ext cx="649287" cy="692150"/>
            <a:chOff x="1655" y="845"/>
            <a:chExt cx="454" cy="453"/>
          </a:xfrm>
        </p:grpSpPr>
        <p:grpSp>
          <p:nvGrpSpPr>
            <p:cNvPr id="30778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30780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0781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0782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0783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0784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0779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</a:p>
          </p:txBody>
        </p:sp>
      </p:grpSp>
      <p:grpSp>
        <p:nvGrpSpPr>
          <p:cNvPr id="30729" name="组合 25"/>
          <p:cNvGrpSpPr>
            <a:grpSpLocks/>
          </p:cNvGrpSpPr>
          <p:nvPr/>
        </p:nvGrpSpPr>
        <p:grpSpPr bwMode="auto">
          <a:xfrm>
            <a:off x="4643438" y="876300"/>
            <a:ext cx="4471987" cy="5453063"/>
            <a:chOff x="4730510" y="786718"/>
            <a:chExt cx="4472241" cy="5453237"/>
          </a:xfrm>
        </p:grpSpPr>
        <p:grpSp>
          <p:nvGrpSpPr>
            <p:cNvPr id="30734" name="Group 50"/>
            <p:cNvGrpSpPr>
              <a:grpSpLocks/>
            </p:cNvGrpSpPr>
            <p:nvPr/>
          </p:nvGrpSpPr>
          <p:grpSpPr bwMode="auto">
            <a:xfrm>
              <a:off x="4730510" y="786718"/>
              <a:ext cx="4472241" cy="5453237"/>
              <a:chOff x="2527" y="900"/>
              <a:chExt cx="2512" cy="3038"/>
            </a:xfrm>
          </p:grpSpPr>
          <p:grpSp>
            <p:nvGrpSpPr>
              <p:cNvPr id="30736" name="Group 5"/>
              <p:cNvGrpSpPr>
                <a:grpSpLocks/>
              </p:cNvGrpSpPr>
              <p:nvPr/>
            </p:nvGrpSpPr>
            <p:grpSpPr bwMode="auto">
              <a:xfrm>
                <a:off x="2527" y="900"/>
                <a:ext cx="2512" cy="3024"/>
                <a:chOff x="6227" y="2101"/>
                <a:chExt cx="4004" cy="5774"/>
              </a:xfrm>
            </p:grpSpPr>
            <p:grpSp>
              <p:nvGrpSpPr>
                <p:cNvPr id="30738" name="Group 6"/>
                <p:cNvGrpSpPr>
                  <a:grpSpLocks/>
                </p:cNvGrpSpPr>
                <p:nvPr/>
              </p:nvGrpSpPr>
              <p:grpSpPr bwMode="auto">
                <a:xfrm>
                  <a:off x="6227" y="2101"/>
                  <a:ext cx="4004" cy="5774"/>
                  <a:chOff x="6227" y="2101"/>
                  <a:chExt cx="4004" cy="5774"/>
                </a:xfrm>
              </p:grpSpPr>
              <p:grpSp>
                <p:nvGrpSpPr>
                  <p:cNvPr id="30740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6227" y="2695"/>
                    <a:ext cx="3928" cy="5180"/>
                    <a:chOff x="6215" y="4726"/>
                    <a:chExt cx="3928" cy="5180"/>
                  </a:xfrm>
                </p:grpSpPr>
                <p:grpSp>
                  <p:nvGrpSpPr>
                    <p:cNvPr id="30768" name="Group 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12" y="4797"/>
                      <a:ext cx="3531" cy="5109"/>
                      <a:chOff x="6174" y="4797"/>
                      <a:chExt cx="3969" cy="5109"/>
                    </a:xfrm>
                  </p:grpSpPr>
                  <p:pic>
                    <p:nvPicPr>
                      <p:cNvPr id="30776" name="Picture 9" descr="编码与误码率关系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" y="4797"/>
                        <a:ext cx="3969" cy="5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30777" name="Line 1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297" y="4872"/>
                        <a:ext cx="0" cy="453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0769" name="Group 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5" y="4726"/>
                      <a:ext cx="600" cy="4924"/>
                      <a:chOff x="6215" y="4726"/>
                      <a:chExt cx="600" cy="4924"/>
                    </a:xfrm>
                  </p:grpSpPr>
                  <p:sp>
                    <p:nvSpPr>
                      <p:cNvPr id="30770" name="Text Box 1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9212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-6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0771" name="Text Box 1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8323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-5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0772" name="Text Box 1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7435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-4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0773" name="Text Box 1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6496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-3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0774" name="Text Box 1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5617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-2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0775" name="Text Box 1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4726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-1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30741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44" y="5515"/>
                    <a:ext cx="287" cy="9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1800">
                        <a:latin typeface="幼圆" pitchFamily="49" charset="-122"/>
                        <a:ea typeface="幼圆" pitchFamily="49" charset="-122"/>
                      </a:rPr>
                      <a:t>编</a:t>
                    </a:r>
                    <a:endParaRPr lang="en-US" altLang="zh-CN" sz="1800">
                      <a:latin typeface="幼圆" pitchFamily="49" charset="-122"/>
                      <a:ea typeface="幼圆" pitchFamily="49" charset="-122"/>
                    </a:endParaRPr>
                  </a:p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1800">
                        <a:latin typeface="幼圆" pitchFamily="49" charset="-122"/>
                        <a:ea typeface="幼圆" pitchFamily="49" charset="-122"/>
                      </a:rPr>
                      <a:t>码</a:t>
                    </a:r>
                    <a:endParaRPr lang="en-US" altLang="zh-CN" sz="1800">
                      <a:latin typeface="幼圆" pitchFamily="49" charset="-122"/>
                      <a:ea typeface="幼圆" pitchFamily="49" charset="-122"/>
                    </a:endParaRPr>
                  </a:p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1800">
                        <a:solidFill>
                          <a:srgbClr val="FF0000"/>
                        </a:solidFill>
                        <a:latin typeface="幼圆" pitchFamily="49" charset="-122"/>
                        <a:ea typeface="幼圆" pitchFamily="49" charset="-122"/>
                      </a:rPr>
                      <a:t>后</a:t>
                    </a:r>
                    <a:endParaRPr lang="zh-CN" altLang="en-US" sz="4400">
                      <a:solidFill>
                        <a:srgbClr val="FF0000"/>
                      </a:solidFill>
                      <a:latin typeface="幼圆" pitchFamily="49" charset="-122"/>
                      <a:ea typeface="幼圆" pitchFamily="49" charset="-122"/>
                    </a:endParaRPr>
                  </a:p>
                </p:txBody>
              </p:sp>
              <p:grpSp>
                <p:nvGrpSpPr>
                  <p:cNvPr id="30742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7038" y="2837"/>
                    <a:ext cx="2466" cy="4545"/>
                    <a:chOff x="7026" y="4869"/>
                    <a:chExt cx="2466" cy="4545"/>
                  </a:xfrm>
                </p:grpSpPr>
                <p:grpSp>
                  <p:nvGrpSpPr>
                    <p:cNvPr id="30759" name="Group 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6" y="4870"/>
                      <a:ext cx="2466" cy="4533"/>
                      <a:chOff x="7026" y="4870"/>
                      <a:chExt cx="2466" cy="4533"/>
                    </a:xfrm>
                  </p:grpSpPr>
                  <p:sp>
                    <p:nvSpPr>
                      <p:cNvPr id="30763" name="Line 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37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764" name="Line 2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26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765" name="Line 2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238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766" name="Line 2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664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767" name="Line 2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492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0760" name="Group 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054" y="4869"/>
                      <a:ext cx="0" cy="4545"/>
                      <a:chOff x="9054" y="4869"/>
                      <a:chExt cx="0" cy="4545"/>
                    </a:xfrm>
                  </p:grpSpPr>
                  <p:sp>
                    <p:nvSpPr>
                      <p:cNvPr id="30761" name="Line 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054" y="4869"/>
                        <a:ext cx="0" cy="279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762" name="Line 2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054" y="8064"/>
                        <a:ext cx="0" cy="135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36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87" y="2101"/>
                    <a:ext cx="516" cy="4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just">
                      <a:defRPr/>
                    </a:pPr>
                    <a:r>
                      <a:rPr lang="en-US" altLang="zh-CN" sz="2400" i="1" dirty="0" err="1"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</a:rPr>
                      <a:t>P</a:t>
                    </a:r>
                    <a:r>
                      <a:rPr lang="en-US" altLang="zh-CN" sz="2400" baseline="-25000" dirty="0" err="1"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</a:rPr>
                      <a:t>e</a:t>
                    </a:r>
                    <a:endParaRPr lang="en-US" altLang="zh-CN" sz="4000" dirty="0">
                      <a:solidFill>
                        <a:srgbClr val="0000C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30744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8671" y="4755"/>
                    <a:ext cx="1560" cy="2117"/>
                    <a:chOff x="8671" y="6939"/>
                    <a:chExt cx="1560" cy="2117"/>
                  </a:xfrm>
                </p:grpSpPr>
                <p:grpSp>
                  <p:nvGrpSpPr>
                    <p:cNvPr id="30752" name="Group 3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35" y="6939"/>
                      <a:ext cx="1496" cy="1966"/>
                      <a:chOff x="8735" y="6939"/>
                      <a:chExt cx="1496" cy="1966"/>
                    </a:xfrm>
                  </p:grpSpPr>
                  <p:sp>
                    <p:nvSpPr>
                      <p:cNvPr id="30756" name="Text 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19" y="8368"/>
                        <a:ext cx="612" cy="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solidFill>
                              <a:srgbClr val="0066FF"/>
                            </a:solidFill>
                            <a:ea typeface="楷体_GB2312" pitchFamily="49" charset="-122"/>
                            <a:sym typeface="Symbol" pitchFamily="18" charset="2"/>
                          </a:rPr>
                          <a:t></a:t>
                        </a:r>
                        <a:endParaRPr lang="en-US" altLang="zh-CN" sz="4400">
                          <a:solidFill>
                            <a:srgbClr val="0066FF"/>
                          </a:solidFill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  <p:sp>
                    <p:nvSpPr>
                      <p:cNvPr id="30757" name="Text Box 3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763" y="6939"/>
                        <a:ext cx="612" cy="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ea typeface="楷体_GB2312" pitchFamily="49" charset="-122"/>
                            <a:sym typeface="Symbol" pitchFamily="18" charset="2"/>
                          </a:rPr>
                          <a:t></a:t>
                        </a:r>
                        <a:endParaRPr lang="en-US" altLang="zh-CN" sz="4400"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  <p:sp>
                    <p:nvSpPr>
                      <p:cNvPr id="30758" name="Text Box 3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735" y="8368"/>
                        <a:ext cx="612" cy="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solidFill>
                              <a:srgbClr val="FF0000"/>
                            </a:solidFill>
                            <a:ea typeface="楷体_GB2312" pitchFamily="49" charset="-122"/>
                            <a:sym typeface="Symbol" pitchFamily="18" charset="2"/>
                          </a:rPr>
                          <a:t></a:t>
                        </a:r>
                        <a:endParaRPr lang="en-US" altLang="zh-CN" sz="4400">
                          <a:solidFill>
                            <a:srgbClr val="FF0000"/>
                          </a:solidFill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</p:grpSp>
                <p:grpSp>
                  <p:nvGrpSpPr>
                    <p:cNvPr id="30753" name="Group 3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671" y="8084"/>
                      <a:ext cx="1509" cy="972"/>
                      <a:chOff x="8671" y="8084"/>
                      <a:chExt cx="1509" cy="972"/>
                    </a:xfrm>
                  </p:grpSpPr>
                  <p:sp>
                    <p:nvSpPr>
                      <p:cNvPr id="30754" name="Text Box 3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568" y="8084"/>
                        <a:ext cx="612" cy="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ea typeface="楷体_GB2312" pitchFamily="49" charset="-122"/>
                          </a:rPr>
                          <a:t>C</a:t>
                        </a:r>
                        <a:endParaRPr lang="en-US" altLang="zh-CN" sz="4400"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  <p:sp>
                    <p:nvSpPr>
                      <p:cNvPr id="30755" name="Text Box 3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71" y="8594"/>
                        <a:ext cx="612" cy="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ea typeface="楷体_GB2312" pitchFamily="49" charset="-122"/>
                          </a:rPr>
                          <a:t>D</a:t>
                        </a:r>
                        <a:endParaRPr lang="en-US" altLang="zh-CN" sz="4400"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30745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8379" y="4496"/>
                    <a:ext cx="786" cy="1779"/>
                    <a:chOff x="8379" y="6680"/>
                    <a:chExt cx="786" cy="1779"/>
                  </a:xfrm>
                </p:grpSpPr>
                <p:sp>
                  <p:nvSpPr>
                    <p:cNvPr id="30748" name="Text Box 4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53" y="7922"/>
                      <a:ext cx="612" cy="5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800" baseline="30000">
                          <a:solidFill>
                            <a:srgbClr val="FF0000"/>
                          </a:solidFill>
                          <a:ea typeface="楷体_GB2312" pitchFamily="49" charset="-122"/>
                          <a:sym typeface="Symbol" pitchFamily="18" charset="2"/>
                        </a:rPr>
                        <a:t></a:t>
                      </a:r>
                      <a:endParaRPr lang="en-US" altLang="zh-CN" sz="4400">
                        <a:solidFill>
                          <a:srgbClr val="FF0000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p:txBody>
                </p:sp>
                <p:grpSp>
                  <p:nvGrpSpPr>
                    <p:cNvPr id="30749" name="Group 4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79" y="6680"/>
                      <a:ext cx="776" cy="537"/>
                      <a:chOff x="8379" y="6680"/>
                      <a:chExt cx="776" cy="537"/>
                    </a:xfrm>
                  </p:grpSpPr>
                  <p:sp>
                    <p:nvSpPr>
                      <p:cNvPr id="30750" name="Text Box 4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79" y="6737"/>
                        <a:ext cx="612" cy="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ea typeface="楷体_GB2312" pitchFamily="49" charset="-122"/>
                          </a:rPr>
                          <a:t>A</a:t>
                        </a:r>
                        <a:endParaRPr lang="en-US" altLang="zh-CN" sz="4400"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  <p:sp>
                    <p:nvSpPr>
                      <p:cNvPr id="30751" name="Text Box 4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543" y="6680"/>
                        <a:ext cx="612" cy="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solidFill>
                              <a:srgbClr val="0066FF"/>
                            </a:solidFill>
                            <a:ea typeface="楷体_GB2312" pitchFamily="49" charset="-122"/>
                            <a:sym typeface="Symbol" pitchFamily="18" charset="2"/>
                          </a:rPr>
                          <a:t></a:t>
                        </a:r>
                        <a:endParaRPr lang="en-US" altLang="zh-CN" sz="4400">
                          <a:solidFill>
                            <a:srgbClr val="0066FF"/>
                          </a:solidFill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</p:grpSp>
              </p:grpSp>
              <p:sp>
                <p:nvSpPr>
                  <p:cNvPr id="30746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89" y="5721"/>
                    <a:ext cx="612" cy="4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800" baseline="30000">
                        <a:ea typeface="楷体_GB2312" pitchFamily="49" charset="-122"/>
                      </a:rPr>
                      <a:t>B</a:t>
                    </a:r>
                    <a:endParaRPr lang="en-US" altLang="zh-CN" sz="4400"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4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75" y="3705"/>
                    <a:ext cx="320" cy="96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just">
                      <a:defRPr/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幼圆" pitchFamily="49" charset="-122"/>
                        <a:ea typeface="幼圆" pitchFamily="49" charset="-122"/>
                      </a:rPr>
                      <a:t>编</a:t>
                    </a:r>
                    <a:endParaRPr lang="en-US" altLang="zh-CN" sz="180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幼圆" pitchFamily="49" charset="-122"/>
                      <a:ea typeface="幼圆" pitchFamily="49" charset="-122"/>
                    </a:endParaRPr>
                  </a:p>
                  <a:p>
                    <a:pPr algn="just">
                      <a:defRPr/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幼圆" pitchFamily="49" charset="-122"/>
                        <a:ea typeface="幼圆" pitchFamily="49" charset="-122"/>
                      </a:rPr>
                      <a:t>码</a:t>
                    </a:r>
                    <a:endParaRPr lang="en-US" altLang="zh-CN" sz="180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幼圆" pitchFamily="49" charset="-122"/>
                      <a:ea typeface="幼圆" pitchFamily="49" charset="-122"/>
                    </a:endParaRPr>
                  </a:p>
                  <a:p>
                    <a:pPr algn="just">
                      <a:defRPr/>
                    </a:pPr>
                    <a:r>
                      <a:rPr lang="zh-CN" altLang="en-US" sz="1800" dirty="0">
                        <a:solidFill>
                          <a:srgbClr val="0066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幼圆" pitchFamily="49" charset="-122"/>
                        <a:ea typeface="幼圆" pitchFamily="49" charset="-122"/>
                      </a:rPr>
                      <a:t>前</a:t>
                    </a:r>
                  </a:p>
                </p:txBody>
              </p:sp>
            </p:grpSp>
            <p:sp>
              <p:nvSpPr>
                <p:cNvPr id="30739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8790" y="5946"/>
                  <a:ext cx="237" cy="23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0737" name="Text Box 49"/>
              <p:cNvSpPr txBox="1">
                <a:spLocks noChangeArrowheads="1"/>
              </p:cNvSpPr>
              <p:nvPr/>
            </p:nvSpPr>
            <p:spPr bwMode="auto">
              <a:xfrm>
                <a:off x="3390" y="3725"/>
                <a:ext cx="99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rgbClr val="0000CC"/>
                    </a:solidFill>
                    <a:latin typeface="Arial" charset="0"/>
                    <a:ea typeface="幼圆" pitchFamily="49" charset="-122"/>
                    <a:cs typeface="Arial" charset="0"/>
                  </a:rPr>
                  <a:t>信噪比</a:t>
                </a:r>
                <a:r>
                  <a:rPr lang="zh-CN" altLang="en-US" sz="2000">
                    <a:solidFill>
                      <a:srgbClr val="990099"/>
                    </a:solidFill>
                    <a:latin typeface="Arial" charset="0"/>
                    <a:ea typeface="幼圆" pitchFamily="49" charset="-122"/>
                    <a:cs typeface="Arial" charset="0"/>
                  </a:rPr>
                  <a:t> </a:t>
                </a:r>
                <a:r>
                  <a:rPr lang="en-US" altLang="zh-CN" sz="2000">
                    <a:solidFill>
                      <a:srgbClr val="0000CC"/>
                    </a:solidFill>
                    <a:latin typeface="Arial" charset="0"/>
                    <a:ea typeface="幼圆" pitchFamily="49" charset="-122"/>
                    <a:cs typeface="Arial" charset="0"/>
                  </a:rPr>
                  <a:t>(dB)</a:t>
                </a:r>
              </a:p>
            </p:txBody>
          </p:sp>
        </p:grpSp>
        <p:sp>
          <p:nvSpPr>
            <p:cNvPr id="28" name="矩形 27"/>
            <p:cNvSpPr/>
            <p:nvPr/>
          </p:nvSpPr>
          <p:spPr bwMode="auto">
            <a:xfrm>
              <a:off x="7472278" y="2785445"/>
              <a:ext cx="428649" cy="214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7386638" y="1374775"/>
            <a:ext cx="1371600" cy="400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2PSK</a:t>
            </a:r>
            <a:r>
              <a:rPr kumimoji="0" lang="zh-CN" altLang="en-US" sz="2000" kern="0" dirty="0">
                <a:solidFill>
                  <a:srgbClr val="0000CC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调制</a:t>
            </a:r>
            <a:endParaRPr lang="zh-CN" altLang="en-US" sz="2000" dirty="0">
              <a:solidFill>
                <a:srgbClr val="0000CC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</p:txBody>
      </p:sp>
      <p:cxnSp>
        <p:nvCxnSpPr>
          <p:cNvPr id="30731" name="直接连接符 67"/>
          <p:cNvCxnSpPr>
            <a:cxnSpLocks noChangeShapeType="1"/>
          </p:cNvCxnSpPr>
          <p:nvPr/>
        </p:nvCxnSpPr>
        <p:spPr bwMode="auto">
          <a:xfrm rot="5400000">
            <a:off x="6001544" y="4571207"/>
            <a:ext cx="2714625" cy="1587"/>
          </a:xfrm>
          <a:prstGeom prst="line">
            <a:avLst/>
          </a:prstGeom>
          <a:noFill/>
          <a:ln w="28575" algn="ctr">
            <a:solidFill>
              <a:srgbClr val="990099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32" name="Picture 6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298575"/>
            <a:ext cx="385762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570998-D520-40AB-BCB3-F5F40D8F3957}" type="slidenum">
              <a:rPr lang="en-US" altLang="zh-CN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矩形 4"/>
          <p:cNvSpPr>
            <a:spLocks noChangeArrowheads="1"/>
          </p:cNvSpPr>
          <p:nvPr/>
        </p:nvSpPr>
        <p:spPr bwMode="auto">
          <a:xfrm>
            <a:off x="642938" y="2214563"/>
            <a:ext cx="19272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§</a:t>
            </a: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.1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cs typeface="Arial" charset="0"/>
              </a:rPr>
              <a:t> </a:t>
            </a:r>
            <a:endParaRPr lang="zh-CN" altLang="en-US" sz="4000" dirty="0">
              <a:solidFill>
                <a:srgbClr val="800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71900" y="3429000"/>
            <a:ext cx="1649413" cy="769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4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概  述</a:t>
            </a:r>
            <a:endParaRPr lang="zh-CN" altLang="en-US" sz="4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FFDA4E-F75E-483B-AE93-33A7A30EA013}" type="slidenum">
              <a:rPr lang="en-US" altLang="zh-CN"/>
              <a:pPr>
                <a:defRPr/>
              </a:pPr>
              <a:t>3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478088"/>
            <a:ext cx="378618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190625"/>
            <a:ext cx="375285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22288" y="3905250"/>
            <a:ext cx="3500437" cy="10509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5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kumimoji="0" lang="zh-CN" altLang="en-US" sz="2000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可见</a:t>
            </a:r>
            <a:r>
              <a:rPr kumimoji="0" lang="zh-CN" altLang="en-US" sz="2000" kern="0" dirty="0">
                <a:solidFill>
                  <a:srgbClr val="0000CC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：</a:t>
            </a:r>
            <a:r>
              <a:rPr kumimoji="0" lang="zh-CN" altLang="en-US" sz="2000" kern="0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  <a:cs typeface="Arial" pitchFamily="34" charset="0"/>
              </a:rPr>
              <a:t>能</a:t>
            </a:r>
            <a:r>
              <a:rPr kumimoji="0" lang="zh-CN" altLang="en-US" sz="2000" kern="0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节省功率 </a:t>
            </a:r>
            <a:r>
              <a:rPr kumimoji="0" lang="en-US" altLang="zh-CN" sz="2400" kern="0" dirty="0">
                <a:solidFill>
                  <a:srgbClr val="9900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2 </a:t>
            </a:r>
            <a:r>
              <a:rPr kumimoji="0" lang="en-US" altLang="zh-CN" sz="2000" kern="0" dirty="0">
                <a:solidFill>
                  <a:srgbClr val="9900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dB</a:t>
            </a:r>
          </a:p>
          <a:p>
            <a:pPr marL="342900" indent="-342900" eaLnBrk="0" hangingPunct="0">
              <a:lnSpc>
                <a:spcPts val="35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kumimoji="0" lang="en-US" altLang="zh-CN" sz="2000" kern="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               </a:t>
            </a:r>
            <a:r>
              <a:rPr kumimoji="0" lang="en-US" altLang="zh-CN" sz="2000" kern="0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——</a:t>
            </a:r>
            <a:r>
              <a:rPr kumimoji="0" lang="zh-CN" altLang="en-US" sz="2000" kern="0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称为</a:t>
            </a:r>
            <a:r>
              <a:rPr kumimoji="0" lang="zh-CN" altLang="en-US" sz="2000" kern="0" dirty="0">
                <a:solidFill>
                  <a:srgbClr val="990099"/>
                </a:solidFill>
                <a:latin typeface="幼圆" pitchFamily="49" charset="-122"/>
                <a:ea typeface="幼圆" pitchFamily="49" charset="-122"/>
              </a:rPr>
              <a:t>编码增益</a:t>
            </a:r>
            <a:endParaRPr kumimoji="0" lang="en-US" altLang="zh-CN" sz="2000" kern="0" dirty="0">
              <a:solidFill>
                <a:srgbClr val="990099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9" name="Oval 20"/>
          <p:cNvSpPr>
            <a:spLocks noChangeArrowheads="1"/>
          </p:cNvSpPr>
          <p:nvPr/>
        </p:nvSpPr>
        <p:spPr bwMode="auto">
          <a:xfrm>
            <a:off x="3254375" y="3195638"/>
            <a:ext cx="928688" cy="5175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2000" kern="0" dirty="0">
                <a:solidFill>
                  <a:srgbClr val="FF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D</a:t>
            </a:r>
            <a:r>
              <a:rPr kumimoji="0" lang="zh-CN" altLang="en-US" sz="2000" kern="0" dirty="0">
                <a:solidFill>
                  <a:srgbClr val="FF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点</a:t>
            </a:r>
            <a:endParaRPr kumimoji="0" lang="zh-CN" altLang="en-US" sz="20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1750" name="组合 25"/>
          <p:cNvGrpSpPr>
            <a:grpSpLocks/>
          </p:cNvGrpSpPr>
          <p:nvPr/>
        </p:nvGrpSpPr>
        <p:grpSpPr bwMode="auto">
          <a:xfrm>
            <a:off x="4643438" y="876300"/>
            <a:ext cx="4471987" cy="5453063"/>
            <a:chOff x="4730510" y="786718"/>
            <a:chExt cx="4472241" cy="5453237"/>
          </a:xfrm>
        </p:grpSpPr>
        <p:grpSp>
          <p:nvGrpSpPr>
            <p:cNvPr id="31757" name="Group 50"/>
            <p:cNvGrpSpPr>
              <a:grpSpLocks/>
            </p:cNvGrpSpPr>
            <p:nvPr/>
          </p:nvGrpSpPr>
          <p:grpSpPr bwMode="auto">
            <a:xfrm>
              <a:off x="4730510" y="786718"/>
              <a:ext cx="4472241" cy="5453237"/>
              <a:chOff x="2527" y="900"/>
              <a:chExt cx="2512" cy="3038"/>
            </a:xfrm>
          </p:grpSpPr>
          <p:grpSp>
            <p:nvGrpSpPr>
              <p:cNvPr id="31759" name="Group 5"/>
              <p:cNvGrpSpPr>
                <a:grpSpLocks/>
              </p:cNvGrpSpPr>
              <p:nvPr/>
            </p:nvGrpSpPr>
            <p:grpSpPr bwMode="auto">
              <a:xfrm>
                <a:off x="2527" y="900"/>
                <a:ext cx="2512" cy="3024"/>
                <a:chOff x="6227" y="2101"/>
                <a:chExt cx="4004" cy="5774"/>
              </a:xfrm>
            </p:grpSpPr>
            <p:grpSp>
              <p:nvGrpSpPr>
                <p:cNvPr id="31761" name="Group 6"/>
                <p:cNvGrpSpPr>
                  <a:grpSpLocks/>
                </p:cNvGrpSpPr>
                <p:nvPr/>
              </p:nvGrpSpPr>
              <p:grpSpPr bwMode="auto">
                <a:xfrm>
                  <a:off x="6227" y="2101"/>
                  <a:ext cx="4004" cy="5774"/>
                  <a:chOff x="6227" y="2101"/>
                  <a:chExt cx="4004" cy="5774"/>
                </a:xfrm>
              </p:grpSpPr>
              <p:grpSp>
                <p:nvGrpSpPr>
                  <p:cNvPr id="31763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6227" y="2695"/>
                    <a:ext cx="3928" cy="5180"/>
                    <a:chOff x="6215" y="4726"/>
                    <a:chExt cx="3928" cy="5180"/>
                  </a:xfrm>
                </p:grpSpPr>
                <p:grpSp>
                  <p:nvGrpSpPr>
                    <p:cNvPr id="31791" name="Group 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12" y="4797"/>
                      <a:ext cx="3531" cy="5109"/>
                      <a:chOff x="6174" y="4797"/>
                      <a:chExt cx="3969" cy="5109"/>
                    </a:xfrm>
                  </p:grpSpPr>
                  <p:pic>
                    <p:nvPicPr>
                      <p:cNvPr id="31799" name="Picture 9" descr="编码与误码率关系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" y="4797"/>
                        <a:ext cx="3969" cy="5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31800" name="Line 1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297" y="4872"/>
                        <a:ext cx="0" cy="453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1792" name="Group 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5" y="4726"/>
                      <a:ext cx="600" cy="4924"/>
                      <a:chOff x="6215" y="4726"/>
                      <a:chExt cx="600" cy="4924"/>
                    </a:xfrm>
                  </p:grpSpPr>
                  <p:sp>
                    <p:nvSpPr>
                      <p:cNvPr id="31793" name="Text Box 1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9212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-6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1794" name="Text Box 1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8323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-5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1795" name="Text Box 1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7435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-4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1796" name="Text Box 1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6496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-3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1797" name="Text Box 1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5617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-2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31798" name="Text Box 1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15" y="4726"/>
                        <a:ext cx="600" cy="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10</a:t>
                        </a:r>
                        <a:r>
                          <a:rPr lang="en-US" altLang="zh-CN" sz="2000" baseline="30000">
                            <a:latin typeface="Arial" charset="0"/>
                            <a:ea typeface="楷体_GB2312" pitchFamily="49" charset="-122"/>
                            <a:cs typeface="Arial" charset="0"/>
                          </a:rPr>
                          <a:t>-1</a:t>
                        </a:r>
                        <a:endParaRPr lang="en-US" altLang="zh-CN" sz="2000">
                          <a:latin typeface="Arial" charset="0"/>
                          <a:ea typeface="楷体_GB2312" pitchFamily="49" charset="-122"/>
                          <a:cs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3176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44" y="5515"/>
                    <a:ext cx="287" cy="9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1800">
                        <a:latin typeface="幼圆" pitchFamily="49" charset="-122"/>
                        <a:ea typeface="幼圆" pitchFamily="49" charset="-122"/>
                      </a:rPr>
                      <a:t>编</a:t>
                    </a:r>
                    <a:endParaRPr lang="en-US" altLang="zh-CN" sz="1800">
                      <a:latin typeface="幼圆" pitchFamily="49" charset="-122"/>
                      <a:ea typeface="幼圆" pitchFamily="49" charset="-122"/>
                    </a:endParaRPr>
                  </a:p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1800">
                        <a:latin typeface="幼圆" pitchFamily="49" charset="-122"/>
                        <a:ea typeface="幼圆" pitchFamily="49" charset="-122"/>
                      </a:rPr>
                      <a:t>码</a:t>
                    </a:r>
                    <a:endParaRPr lang="en-US" altLang="zh-CN" sz="1800">
                      <a:latin typeface="幼圆" pitchFamily="49" charset="-122"/>
                      <a:ea typeface="幼圆" pitchFamily="49" charset="-122"/>
                    </a:endParaRPr>
                  </a:p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1800">
                        <a:solidFill>
                          <a:srgbClr val="FF0000"/>
                        </a:solidFill>
                        <a:latin typeface="幼圆" pitchFamily="49" charset="-122"/>
                        <a:ea typeface="幼圆" pitchFamily="49" charset="-122"/>
                      </a:rPr>
                      <a:t>后</a:t>
                    </a:r>
                    <a:endParaRPr lang="zh-CN" altLang="en-US" sz="4400">
                      <a:solidFill>
                        <a:srgbClr val="FF0000"/>
                      </a:solidFill>
                      <a:latin typeface="幼圆" pitchFamily="49" charset="-122"/>
                      <a:ea typeface="幼圆" pitchFamily="49" charset="-122"/>
                    </a:endParaRPr>
                  </a:p>
                </p:txBody>
              </p:sp>
              <p:grpSp>
                <p:nvGrpSpPr>
                  <p:cNvPr id="31765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7038" y="2837"/>
                    <a:ext cx="2466" cy="4545"/>
                    <a:chOff x="7026" y="4869"/>
                    <a:chExt cx="2466" cy="4545"/>
                  </a:xfrm>
                </p:grpSpPr>
                <p:grpSp>
                  <p:nvGrpSpPr>
                    <p:cNvPr id="31782" name="Group 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6" y="4870"/>
                      <a:ext cx="2466" cy="4533"/>
                      <a:chOff x="7026" y="4870"/>
                      <a:chExt cx="2466" cy="4533"/>
                    </a:xfrm>
                  </p:grpSpPr>
                  <p:sp>
                    <p:nvSpPr>
                      <p:cNvPr id="31786" name="Line 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37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1787" name="Line 2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26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1788" name="Line 2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238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1789" name="Line 2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664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1790" name="Line 2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492" y="4870"/>
                        <a:ext cx="0" cy="453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1783" name="Group 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054" y="4869"/>
                      <a:ext cx="0" cy="4545"/>
                      <a:chOff x="9054" y="4869"/>
                      <a:chExt cx="0" cy="4545"/>
                    </a:xfrm>
                  </p:grpSpPr>
                  <p:sp>
                    <p:nvSpPr>
                      <p:cNvPr id="31784" name="Line 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054" y="4869"/>
                        <a:ext cx="0" cy="279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1785" name="Line 2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054" y="8064"/>
                        <a:ext cx="0" cy="135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36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87" y="2101"/>
                    <a:ext cx="516" cy="4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just">
                      <a:defRPr/>
                    </a:pPr>
                    <a:r>
                      <a:rPr lang="en-US" altLang="zh-CN" sz="2400" i="1" dirty="0" err="1"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</a:rPr>
                      <a:t>P</a:t>
                    </a:r>
                    <a:r>
                      <a:rPr lang="en-US" altLang="zh-CN" sz="2400" baseline="-25000" dirty="0" err="1"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</a:rPr>
                      <a:t>e</a:t>
                    </a:r>
                    <a:endParaRPr lang="en-US" altLang="zh-CN" sz="4000" dirty="0">
                      <a:solidFill>
                        <a:srgbClr val="0000C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31767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8671" y="4755"/>
                    <a:ext cx="1560" cy="2117"/>
                    <a:chOff x="8671" y="6939"/>
                    <a:chExt cx="1560" cy="2117"/>
                  </a:xfrm>
                </p:grpSpPr>
                <p:grpSp>
                  <p:nvGrpSpPr>
                    <p:cNvPr id="31775" name="Group 3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735" y="6939"/>
                      <a:ext cx="1496" cy="1966"/>
                      <a:chOff x="8735" y="6939"/>
                      <a:chExt cx="1496" cy="1966"/>
                    </a:xfrm>
                  </p:grpSpPr>
                  <p:sp>
                    <p:nvSpPr>
                      <p:cNvPr id="31779" name="Text 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19" y="8368"/>
                        <a:ext cx="612" cy="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solidFill>
                              <a:srgbClr val="0066FF"/>
                            </a:solidFill>
                            <a:ea typeface="楷体_GB2312" pitchFamily="49" charset="-122"/>
                            <a:sym typeface="Symbol" pitchFamily="18" charset="2"/>
                          </a:rPr>
                          <a:t></a:t>
                        </a:r>
                        <a:endParaRPr lang="en-US" altLang="zh-CN" sz="4400">
                          <a:solidFill>
                            <a:srgbClr val="0066FF"/>
                          </a:solidFill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  <p:sp>
                    <p:nvSpPr>
                      <p:cNvPr id="31780" name="Text Box 3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763" y="6939"/>
                        <a:ext cx="612" cy="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ea typeface="楷体_GB2312" pitchFamily="49" charset="-122"/>
                            <a:sym typeface="Symbol" pitchFamily="18" charset="2"/>
                          </a:rPr>
                          <a:t></a:t>
                        </a:r>
                        <a:endParaRPr lang="en-US" altLang="zh-CN" sz="4400"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  <p:sp>
                    <p:nvSpPr>
                      <p:cNvPr id="31781" name="Text Box 3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735" y="8368"/>
                        <a:ext cx="612" cy="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solidFill>
                              <a:srgbClr val="FF0000"/>
                            </a:solidFill>
                            <a:ea typeface="楷体_GB2312" pitchFamily="49" charset="-122"/>
                            <a:sym typeface="Symbol" pitchFamily="18" charset="2"/>
                          </a:rPr>
                          <a:t></a:t>
                        </a:r>
                        <a:endParaRPr lang="en-US" altLang="zh-CN" sz="4400">
                          <a:solidFill>
                            <a:srgbClr val="FF0000"/>
                          </a:solidFill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</p:grpSp>
                <p:grpSp>
                  <p:nvGrpSpPr>
                    <p:cNvPr id="31776" name="Group 3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671" y="8084"/>
                      <a:ext cx="1509" cy="972"/>
                      <a:chOff x="8671" y="8084"/>
                      <a:chExt cx="1509" cy="972"/>
                    </a:xfrm>
                  </p:grpSpPr>
                  <p:sp>
                    <p:nvSpPr>
                      <p:cNvPr id="31777" name="Text Box 3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568" y="8084"/>
                        <a:ext cx="612" cy="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ea typeface="楷体_GB2312" pitchFamily="49" charset="-122"/>
                          </a:rPr>
                          <a:t>C</a:t>
                        </a:r>
                        <a:endParaRPr lang="en-US" altLang="zh-CN" sz="4400"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  <p:sp>
                    <p:nvSpPr>
                      <p:cNvPr id="31778" name="Text Box 3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71" y="8594"/>
                        <a:ext cx="612" cy="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ea typeface="楷体_GB2312" pitchFamily="49" charset="-122"/>
                          </a:rPr>
                          <a:t>D</a:t>
                        </a:r>
                        <a:endParaRPr lang="en-US" altLang="zh-CN" sz="4400"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31768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8379" y="4542"/>
                    <a:ext cx="786" cy="1617"/>
                    <a:chOff x="8379" y="6726"/>
                    <a:chExt cx="786" cy="1617"/>
                  </a:xfrm>
                </p:grpSpPr>
                <p:sp>
                  <p:nvSpPr>
                    <p:cNvPr id="31771" name="Text Box 4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53" y="7806"/>
                      <a:ext cx="612" cy="5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800" baseline="30000">
                          <a:solidFill>
                            <a:srgbClr val="FF0000"/>
                          </a:solidFill>
                          <a:ea typeface="楷体_GB2312" pitchFamily="49" charset="-122"/>
                          <a:sym typeface="Symbol" pitchFamily="18" charset="2"/>
                        </a:rPr>
                        <a:t></a:t>
                      </a:r>
                      <a:endParaRPr lang="en-US" altLang="zh-CN" sz="4400">
                        <a:solidFill>
                          <a:srgbClr val="FF0000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p:txBody>
                </p:sp>
                <p:grpSp>
                  <p:nvGrpSpPr>
                    <p:cNvPr id="31772" name="Group 4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79" y="6726"/>
                      <a:ext cx="776" cy="537"/>
                      <a:chOff x="8379" y="6726"/>
                      <a:chExt cx="776" cy="537"/>
                    </a:xfrm>
                  </p:grpSpPr>
                  <p:sp>
                    <p:nvSpPr>
                      <p:cNvPr id="31773" name="Text Box 4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79" y="6737"/>
                        <a:ext cx="612" cy="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ea typeface="楷体_GB2312" pitchFamily="49" charset="-122"/>
                          </a:rPr>
                          <a:t>A</a:t>
                        </a:r>
                        <a:endParaRPr lang="en-US" altLang="zh-CN" sz="4400"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  <p:sp>
                    <p:nvSpPr>
                      <p:cNvPr id="31774" name="Text Box 4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543" y="6726"/>
                        <a:ext cx="612" cy="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2800" baseline="30000">
                            <a:solidFill>
                              <a:srgbClr val="0066FF"/>
                            </a:solidFill>
                            <a:ea typeface="楷体_GB2312" pitchFamily="49" charset="-122"/>
                            <a:sym typeface="Symbol" pitchFamily="18" charset="2"/>
                          </a:rPr>
                          <a:t></a:t>
                        </a:r>
                        <a:endParaRPr lang="en-US" altLang="zh-CN" sz="4400">
                          <a:solidFill>
                            <a:srgbClr val="0066FF"/>
                          </a:solidFill>
                          <a:latin typeface="楷体_GB2312" pitchFamily="49" charset="-122"/>
                          <a:ea typeface="楷体_GB2312" pitchFamily="49" charset="-122"/>
                        </a:endParaRPr>
                      </a:p>
                    </p:txBody>
                  </p:sp>
                </p:grpSp>
              </p:grpSp>
              <p:sp>
                <p:nvSpPr>
                  <p:cNvPr id="31769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89" y="5721"/>
                    <a:ext cx="612" cy="4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800" baseline="30000">
                        <a:ea typeface="楷体_GB2312" pitchFamily="49" charset="-122"/>
                      </a:rPr>
                      <a:t>B</a:t>
                    </a:r>
                    <a:endParaRPr lang="en-US" altLang="zh-CN" sz="4400"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4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75" y="3705"/>
                    <a:ext cx="320" cy="96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just">
                      <a:defRPr/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幼圆" pitchFamily="49" charset="-122"/>
                        <a:ea typeface="幼圆" pitchFamily="49" charset="-122"/>
                      </a:rPr>
                      <a:t>编</a:t>
                    </a:r>
                    <a:endParaRPr lang="en-US" altLang="zh-CN" sz="180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幼圆" pitchFamily="49" charset="-122"/>
                      <a:ea typeface="幼圆" pitchFamily="49" charset="-122"/>
                    </a:endParaRPr>
                  </a:p>
                  <a:p>
                    <a:pPr algn="just">
                      <a:defRPr/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幼圆" pitchFamily="49" charset="-122"/>
                        <a:ea typeface="幼圆" pitchFamily="49" charset="-122"/>
                      </a:rPr>
                      <a:t>码</a:t>
                    </a:r>
                    <a:endParaRPr lang="en-US" altLang="zh-CN" sz="180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幼圆" pitchFamily="49" charset="-122"/>
                      <a:ea typeface="幼圆" pitchFamily="49" charset="-122"/>
                    </a:endParaRPr>
                  </a:p>
                  <a:p>
                    <a:pPr algn="just">
                      <a:defRPr/>
                    </a:pPr>
                    <a:r>
                      <a:rPr lang="zh-CN" altLang="en-US" sz="1800" dirty="0">
                        <a:solidFill>
                          <a:srgbClr val="0066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幼圆" pitchFamily="49" charset="-122"/>
                        <a:ea typeface="幼圆" pitchFamily="49" charset="-122"/>
                      </a:rPr>
                      <a:t>前</a:t>
                    </a:r>
                  </a:p>
                </p:txBody>
              </p:sp>
            </p:grpSp>
            <p:sp>
              <p:nvSpPr>
                <p:cNvPr id="31762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8790" y="5946"/>
                  <a:ext cx="237" cy="23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760" name="Text Box 49"/>
              <p:cNvSpPr txBox="1">
                <a:spLocks noChangeArrowheads="1"/>
              </p:cNvSpPr>
              <p:nvPr/>
            </p:nvSpPr>
            <p:spPr bwMode="auto">
              <a:xfrm>
                <a:off x="3390" y="3725"/>
                <a:ext cx="99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rgbClr val="0000CC"/>
                    </a:solidFill>
                    <a:latin typeface="Arial" charset="0"/>
                    <a:ea typeface="幼圆" pitchFamily="49" charset="-122"/>
                    <a:cs typeface="Arial" charset="0"/>
                  </a:rPr>
                  <a:t>信噪比 </a:t>
                </a:r>
                <a:r>
                  <a:rPr lang="en-US" altLang="zh-CN" sz="2000">
                    <a:solidFill>
                      <a:srgbClr val="0000CC"/>
                    </a:solidFill>
                    <a:latin typeface="Arial" charset="0"/>
                    <a:ea typeface="幼圆" pitchFamily="49" charset="-122"/>
                    <a:cs typeface="Arial" charset="0"/>
                  </a:rPr>
                  <a:t>(dB)</a:t>
                </a:r>
              </a:p>
            </p:txBody>
          </p:sp>
        </p:grpSp>
        <p:sp>
          <p:nvSpPr>
            <p:cNvPr id="28" name="矩形 27"/>
            <p:cNvSpPr/>
            <p:nvPr/>
          </p:nvSpPr>
          <p:spPr bwMode="auto">
            <a:xfrm>
              <a:off x="7472278" y="2785445"/>
              <a:ext cx="428649" cy="214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7386638" y="1374775"/>
            <a:ext cx="1371600" cy="400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2PSK</a:t>
            </a:r>
            <a:r>
              <a:rPr kumimoji="0" lang="zh-CN" altLang="en-US" sz="2000" kern="0" dirty="0">
                <a:solidFill>
                  <a:srgbClr val="0000CC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调制</a:t>
            </a:r>
            <a:endParaRPr lang="zh-CN" altLang="en-US" sz="2000" dirty="0">
              <a:solidFill>
                <a:srgbClr val="0000CC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</p:txBody>
      </p:sp>
      <p:sp>
        <p:nvSpPr>
          <p:cNvPr id="67" name="Oval 20"/>
          <p:cNvSpPr>
            <a:spLocks noChangeArrowheads="1"/>
          </p:cNvSpPr>
          <p:nvPr/>
        </p:nvSpPr>
        <p:spPr bwMode="auto">
          <a:xfrm>
            <a:off x="3236913" y="1863725"/>
            <a:ext cx="928687" cy="5175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0066FF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C</a:t>
            </a:r>
            <a:r>
              <a:rPr lang="zh-CN" altLang="en-US" sz="2000" dirty="0">
                <a:solidFill>
                  <a:srgbClr val="0066FF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点</a:t>
            </a:r>
            <a:endParaRPr kumimoji="0" lang="zh-CN" altLang="en-US" sz="20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1753" name="直接连接符 70"/>
          <p:cNvCxnSpPr>
            <a:cxnSpLocks noChangeShapeType="1"/>
          </p:cNvCxnSpPr>
          <p:nvPr/>
        </p:nvCxnSpPr>
        <p:spPr bwMode="auto">
          <a:xfrm>
            <a:off x="5214938" y="4943475"/>
            <a:ext cx="3357562" cy="15875"/>
          </a:xfrm>
          <a:prstGeom prst="line">
            <a:avLst/>
          </a:prstGeom>
          <a:noFill/>
          <a:ln w="28575" algn="ctr">
            <a:solidFill>
              <a:srgbClr val="990099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1754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27025"/>
            <a:ext cx="38147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3"/>
          <p:cNvSpPr txBox="1">
            <a:spLocks noChangeArrowheads="1"/>
          </p:cNvSpPr>
          <p:nvPr/>
        </p:nvSpPr>
        <p:spPr>
          <a:xfrm>
            <a:off x="214313" y="5360988"/>
            <a:ext cx="4337050" cy="123825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付出的</a:t>
            </a:r>
            <a:r>
              <a:rPr kumimoji="0"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代价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是</a:t>
            </a:r>
            <a:r>
              <a:rPr kumimoji="0"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带宽增大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en-US" altLang="zh-CN" sz="2000" b="0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主要应用于功率受限而带宽不太受限的信道中。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50F21-A51B-4CF1-9DEF-AD6238ED4200}" type="slidenum">
              <a:rPr lang="en-US" altLang="zh-CN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矩形 4"/>
          <p:cNvSpPr>
            <a:spLocks noChangeArrowheads="1"/>
          </p:cNvSpPr>
          <p:nvPr/>
        </p:nvSpPr>
        <p:spPr bwMode="auto">
          <a:xfrm>
            <a:off x="642938" y="2214563"/>
            <a:ext cx="19272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§</a:t>
            </a: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.4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cs typeface="Arial" charset="0"/>
              </a:rPr>
              <a:t> </a:t>
            </a:r>
            <a:endParaRPr lang="zh-CN" altLang="en-US" sz="4000" dirty="0">
              <a:solidFill>
                <a:srgbClr val="800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6063" y="3429000"/>
            <a:ext cx="4356100" cy="769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简单</a:t>
            </a:r>
            <a:r>
              <a:rPr lang="zh-CN" altLang="en-US" sz="44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4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实用编码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88DDD-AFD1-4D3A-8969-9887B674AB1D}" type="slidenum">
              <a:rPr lang="en-US" altLang="zh-CN"/>
              <a:pPr>
                <a:defRPr/>
              </a:pPr>
              <a:t>31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0"/>
          <a:stretch>
            <a:fillRect/>
          </a:stretch>
        </p:blipFill>
        <p:spPr bwMode="auto">
          <a:xfrm>
            <a:off x="2573338" y="1654175"/>
            <a:ext cx="34861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23850" y="404813"/>
            <a:ext cx="36576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FF0000"/>
              </a:buClr>
              <a:buSzPct val="80000"/>
              <a:defRPr/>
            </a:pPr>
            <a:r>
              <a:rPr lang="en-US" altLang="en-US" sz="280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280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.4.1</a:t>
            </a:r>
            <a:r>
              <a:rPr kumimoji="0" lang="zh-CN" altLang="en-US" sz="28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奇偶监督码</a:t>
            </a:r>
            <a:endParaRPr lang="zh-CN" altLang="en-US" sz="28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5225" y="2662238"/>
            <a:ext cx="12112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偶数监督</a:t>
            </a:r>
            <a:endParaRPr kumimoji="0" lang="zh-CN" altLang="en-US" sz="2000" b="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45225" y="1797050"/>
            <a:ext cx="12112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奇数监督</a:t>
            </a:r>
            <a:endParaRPr lang="zh-CN" alt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0250" y="4511675"/>
            <a:ext cx="8032750" cy="5032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zh-CN" altLang="en-US" sz="2000" b="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4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适用</a:t>
            </a:r>
            <a:r>
              <a:rPr kumimoji="0" lang="zh-CN" altLang="en-US" sz="2000" b="0" kern="0" dirty="0">
                <a:solidFill>
                  <a:srgbClr val="003399"/>
                </a:solidFill>
                <a:latin typeface="+mn-ea"/>
              </a:rPr>
              <a:t>：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检测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随机出现的零星差错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连续多个突发性误码不能检知</a:t>
            </a:r>
          </a:p>
        </p:txBody>
      </p:sp>
      <p:sp>
        <p:nvSpPr>
          <p:cNvPr id="11" name="矩形 10"/>
          <p:cNvSpPr/>
          <p:nvPr/>
        </p:nvSpPr>
        <p:spPr>
          <a:xfrm>
            <a:off x="449263" y="1654175"/>
            <a:ext cx="2124075" cy="5032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zh-CN" altLang="en-US" sz="24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编码规则</a:t>
            </a:r>
            <a:r>
              <a:rPr kumimoji="0" lang="zh-CN" altLang="en-US" sz="2000" b="0" kern="0" dirty="0">
                <a:solidFill>
                  <a:srgbClr val="003399"/>
                </a:solidFill>
                <a:latin typeface="+mn-ea"/>
                <a:ea typeface="+mn-ea"/>
              </a:rPr>
              <a:t>：</a:t>
            </a:r>
            <a:endParaRPr kumimoji="0" lang="zh-CN" altLang="en-US" sz="2000" b="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4" name="线形标注 2 13"/>
          <p:cNvSpPr/>
          <p:nvPr/>
        </p:nvSpPr>
        <p:spPr bwMode="auto">
          <a:xfrm>
            <a:off x="5802313" y="1082675"/>
            <a:ext cx="2000250" cy="428625"/>
          </a:xfrm>
          <a:prstGeom prst="borderCallout2">
            <a:avLst>
              <a:gd name="adj1" fmla="val 42454"/>
              <a:gd name="adj2" fmla="val -1561"/>
              <a:gd name="adj3" fmla="val 52612"/>
              <a:gd name="adj4" fmla="val -18021"/>
              <a:gd name="adj5" fmla="val 149747"/>
              <a:gd name="adj6" fmla="val -25674"/>
            </a:avLst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zh-CN" altLang="en-US" sz="2000" b="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只有一位监督元</a:t>
            </a:r>
          </a:p>
          <a:p>
            <a:pPr>
              <a:defRPr/>
            </a:pPr>
            <a:endParaRPr lang="zh-CN" altLang="en-US" sz="2000" dirty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16563" y="4011613"/>
            <a:ext cx="249396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sz="2000" dirty="0">
                <a:solidFill>
                  <a:srgbClr val="0000CC"/>
                </a:solidFill>
              </a:rPr>
              <a:t>∵</a:t>
            </a:r>
            <a:r>
              <a:rPr kumimoji="0" lang="zh-CN" altLang="en-US" sz="2000" b="0" kern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不知错码位置）</a:t>
            </a:r>
            <a:endParaRPr lang="zh-CN" altLang="en-US" sz="200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3803" name="Object 10"/>
          <p:cNvGraphicFramePr>
            <a:graphicFrameLocks noChangeAspect="1"/>
          </p:cNvGraphicFramePr>
          <p:nvPr/>
        </p:nvGraphicFramePr>
        <p:xfrm>
          <a:off x="2557463" y="5297488"/>
          <a:ext cx="18161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Equation" r:id="rId4" imgW="812447" imgH="355446" progId="Equation.DSMT4">
                  <p:embed/>
                </p:oleObj>
              </mc:Choice>
              <mc:Fallback>
                <p:oleObj name="Equation" r:id="rId4" imgW="812447" imgH="355446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5297488"/>
                        <a:ext cx="18161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0" name="矩形 17"/>
          <p:cNvSpPr>
            <a:spLocks noChangeArrowheads="1"/>
          </p:cNvSpPr>
          <p:nvPr/>
        </p:nvSpPr>
        <p:spPr bwMode="auto">
          <a:xfrm>
            <a:off x="4516438" y="5400675"/>
            <a:ext cx="3929062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SzPct val="65000"/>
              <a:defRPr/>
            </a:pP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很高 </a:t>
            </a:r>
            <a:r>
              <a:rPr lang="zh-CN" altLang="en-US" sz="1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（因为只有一位监督位）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30250" y="5356225"/>
            <a:ext cx="4500563" cy="5032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zh-CN" altLang="en-US" sz="2000" b="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码率</a:t>
            </a:r>
            <a:r>
              <a:rPr lang="zh-CN" altLang="en-US" sz="2000" dirty="0">
                <a:solidFill>
                  <a:srgbClr val="003399"/>
                </a:solidFill>
                <a:latin typeface="+mn-ea"/>
                <a:ea typeface="+mn-ea"/>
              </a:rPr>
              <a:t>：                 </a:t>
            </a:r>
            <a:endParaRPr kumimoji="0" lang="zh-CN" altLang="en-US" sz="2000" b="0" kern="0" dirty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3806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0"/>
          <a:stretch>
            <a:fillRect/>
          </a:stretch>
        </p:blipFill>
        <p:spPr bwMode="auto">
          <a:xfrm>
            <a:off x="2587625" y="2438400"/>
            <a:ext cx="34861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7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3467100"/>
            <a:ext cx="74295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1359D1-539B-4E6B-9366-830668FB1DC1}" type="slidenum">
              <a:rPr lang="en-US" altLang="zh-CN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0"/>
          <a:stretch>
            <a:fillRect/>
          </a:stretch>
        </p:blipFill>
        <p:spPr bwMode="auto">
          <a:xfrm>
            <a:off x="1785938" y="2643188"/>
            <a:ext cx="32861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571500"/>
            <a:ext cx="7885112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3732" name="Object 2"/>
          <p:cNvGraphicFramePr>
            <a:graphicFrameLocks noChangeAspect="1"/>
          </p:cNvGraphicFramePr>
          <p:nvPr/>
        </p:nvGraphicFramePr>
        <p:xfrm>
          <a:off x="4125913" y="4772025"/>
          <a:ext cx="287496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4" r:id="rId5" imgW="1091726" imgH="165028" progId="Equation.DSMT4">
                  <p:embed/>
                </p:oleObj>
              </mc:Choice>
              <mc:Fallback>
                <p:oleObj r:id="rId5" imgW="1091726" imgH="165028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5913" y="4772025"/>
                        <a:ext cx="2874962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3736" name="Object 3"/>
          <p:cNvGraphicFramePr>
            <a:graphicFrameLocks noChangeAspect="1"/>
          </p:cNvGraphicFramePr>
          <p:nvPr/>
        </p:nvGraphicFramePr>
        <p:xfrm>
          <a:off x="4125913" y="5356225"/>
          <a:ext cx="28749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5" r:id="rId7" imgW="1129810" imgH="165028" progId="Equation.DSMT4">
                  <p:embed/>
                </p:oleObj>
              </mc:Choice>
              <mc:Fallback>
                <p:oleObj r:id="rId7" imgW="1129810" imgH="16502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5913" y="5356225"/>
                        <a:ext cx="287496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572125" y="2316163"/>
            <a:ext cx="2357438" cy="974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编出的码字应为</a:t>
            </a:r>
            <a:r>
              <a:rPr kumimoji="0" lang="en-US" altLang="zh-CN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：</a:t>
            </a:r>
            <a:r>
              <a:rPr kumimoji="0" lang="en-US" altLang="zh-CN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</a:t>
            </a:r>
          </a:p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en-US" altLang="zh-CN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   </a:t>
            </a:r>
            <a:endParaRPr kumimoji="0" lang="en-US" altLang="zh-CN" sz="2000" b="0" kern="0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5475" y="4660900"/>
            <a:ext cx="3786188" cy="554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6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若收到 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1</a:t>
            </a:r>
            <a:r>
              <a:rPr kumimoji="0" lang="en-US" altLang="zh-CN" sz="2400" u="sng" kern="0" dirty="0">
                <a:solidFill>
                  <a:srgbClr val="0000CC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0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011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，检测结果为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1285875" y="2357438"/>
            <a:ext cx="24923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根据</a:t>
            </a:r>
            <a:r>
              <a:rPr kumimoji="0" lang="zh-CN" altLang="en-US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偶数监督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规则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endParaRPr kumimoji="0" lang="zh-CN" altLang="en-US" sz="2000" b="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29438" y="4784725"/>
            <a:ext cx="157162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---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存在错码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4038" y="5286375"/>
            <a:ext cx="3643312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若收到 </a:t>
            </a:r>
            <a:r>
              <a:rPr kumimoji="0" lang="en-US" altLang="zh-CN" sz="2400" u="sng" kern="0" dirty="0">
                <a:solidFill>
                  <a:srgbClr val="0000CC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00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011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，检测结果为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57375" y="5857875"/>
            <a:ext cx="5143500" cy="554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6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000" kern="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可见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，奇偶监督码 不能 检出 </a:t>
            </a:r>
            <a:r>
              <a:rPr kumimoji="0" lang="zh-CN" altLang="en-US" sz="2000" b="0" kern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偶数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个错码。</a:t>
            </a:r>
            <a:r>
              <a:rPr kumimoji="0" lang="zh-CN" altLang="en-US" sz="28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grpSp>
        <p:nvGrpSpPr>
          <p:cNvPr id="34831" name="Group 22"/>
          <p:cNvGrpSpPr>
            <a:grpSpLocks/>
          </p:cNvGrpSpPr>
          <p:nvPr/>
        </p:nvGrpSpPr>
        <p:grpSpPr bwMode="auto">
          <a:xfrm>
            <a:off x="350838" y="428625"/>
            <a:ext cx="649287" cy="692150"/>
            <a:chOff x="1655" y="845"/>
            <a:chExt cx="454" cy="453"/>
          </a:xfrm>
        </p:grpSpPr>
        <p:grpSp>
          <p:nvGrpSpPr>
            <p:cNvPr id="34837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34839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4840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4841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4842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4843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4838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</a:p>
          </p:txBody>
        </p:sp>
      </p:grp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214313" y="2286000"/>
            <a:ext cx="842962" cy="49688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解</a:t>
            </a:r>
          </a:p>
        </p:txBody>
      </p:sp>
      <p:sp>
        <p:nvSpPr>
          <p:cNvPr id="29" name="矩形 28"/>
          <p:cNvSpPr/>
          <p:nvPr/>
        </p:nvSpPr>
        <p:spPr>
          <a:xfrm>
            <a:off x="6946900" y="5345113"/>
            <a:ext cx="15430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---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认为无错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621463" y="2859088"/>
            <a:ext cx="1239837" cy="400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38100" cmpd="dbl">
            <a:solidFill>
              <a:srgbClr val="6666FF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1 1 0 1 </a:t>
            </a:r>
            <a:r>
              <a:rPr kumimoji="0" lang="en-US" altLang="zh-CN" sz="2000" b="0" kern="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dirty="0"/>
          </a:p>
        </p:txBody>
      </p:sp>
      <p:pic>
        <p:nvPicPr>
          <p:cNvPr id="7196" name="Picture 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97263"/>
            <a:ext cx="79025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A6841-A87C-43F8-B0E2-4F25C69B0D8A}" type="slidenum">
              <a:rPr lang="en-US" altLang="zh-CN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16" grpId="0"/>
      <p:bldP spid="28" grpId="0" animBg="1"/>
      <p:bldP spid="29" grpId="0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560888"/>
            <a:ext cx="6872288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3771900"/>
            <a:ext cx="2000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771650"/>
            <a:ext cx="1666875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414463"/>
            <a:ext cx="5237163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4963" y="276225"/>
            <a:ext cx="48006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FF0000"/>
              </a:buClr>
              <a:buSzPct val="80000"/>
              <a:defRPr/>
            </a:pPr>
            <a:r>
              <a:rPr lang="en-US" altLang="en-US" sz="280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280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.4.2  </a:t>
            </a:r>
            <a:r>
              <a:rPr kumimoji="0" lang="zh-CN" altLang="en-US" sz="28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二维</a:t>
            </a: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奇偶监督码</a:t>
            </a:r>
            <a:endParaRPr lang="zh-CN" altLang="en-US" sz="28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0875" y="1214438"/>
            <a:ext cx="4735513" cy="4699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zh-CN" altLang="en-US" sz="24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编码规则</a:t>
            </a:r>
            <a:r>
              <a:rPr kumimoji="0" lang="zh-CN" altLang="en-US" sz="2400" b="0" kern="0" dirty="0">
                <a:solidFill>
                  <a:srgbClr val="003399"/>
                </a:solidFill>
                <a:latin typeface="+mn-ea"/>
                <a:ea typeface="+mn-ea"/>
              </a:rPr>
              <a:t>：</a:t>
            </a:r>
            <a:endParaRPr kumimoji="0" lang="zh-CN" altLang="en-US" sz="2400" b="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1" name="矩形 14"/>
          <p:cNvSpPr>
            <a:spLocks noChangeArrowheads="1"/>
          </p:cNvSpPr>
          <p:nvPr/>
        </p:nvSpPr>
        <p:spPr bwMode="auto">
          <a:xfrm>
            <a:off x="4065588" y="338138"/>
            <a:ext cx="1730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SzPct val="80000"/>
              <a:defRPr/>
            </a:pPr>
            <a:r>
              <a:rPr lang="zh-CN" altLang="en-US" sz="24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（方阵码）</a:t>
            </a:r>
          </a:p>
        </p:txBody>
      </p:sp>
      <p:pic>
        <p:nvPicPr>
          <p:cNvPr id="8500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5715000"/>
            <a:ext cx="7143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10BF2-C95C-44AC-8F98-66974A732872}" type="slidenum">
              <a:rPr lang="en-US" altLang="zh-CN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8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4786313"/>
            <a:ext cx="817086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649288" y="3143250"/>
            <a:ext cx="8137525" cy="500063"/>
          </a:xfrm>
        </p:spPr>
        <p:txBody>
          <a:bodyPr/>
          <a:lstStyle/>
          <a:p>
            <a:pPr>
              <a:lnSpc>
                <a:spcPts val="3200"/>
              </a:lnSpc>
              <a:buFont typeface="Wingdings" pitchFamily="2" charset="2"/>
              <a:buChar char="u"/>
              <a:defRPr/>
            </a:pPr>
            <a:r>
              <a:rPr lang="zh-CN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检</a:t>
            </a:r>
            <a:r>
              <a:rPr lang="zh-CN" altLang="en-US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测方法</a:t>
            </a:r>
            <a:r>
              <a:rPr lang="zh-CN" altLang="en-US" sz="2000" dirty="0" smtClean="0">
                <a:solidFill>
                  <a:srgbClr val="003399"/>
                </a:solidFill>
                <a:latin typeface="+mn-ea"/>
              </a:rPr>
              <a:t>：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计算接收码组中“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1”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的数目，就可知</a:t>
            </a:r>
            <a:r>
              <a:rPr kumimoji="1" lang="zh-CN" altLang="en-US" sz="2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是否有错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 smtClean="0"/>
          </a:p>
          <a:p>
            <a:pPr>
              <a:lnSpc>
                <a:spcPts val="3200"/>
              </a:lnSpc>
              <a:buFont typeface="Wingdings" pitchFamily="2" charset="2"/>
              <a:buChar char="u"/>
              <a:defRPr/>
            </a:pPr>
            <a:endParaRPr lang="zh-CN" alt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68" name="矩形 3"/>
          <p:cNvSpPr>
            <a:spLocks noChangeArrowheads="1"/>
          </p:cNvSpPr>
          <p:nvPr/>
        </p:nvSpPr>
        <p:spPr bwMode="auto">
          <a:xfrm>
            <a:off x="547688" y="338138"/>
            <a:ext cx="3571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SzPct val="80000"/>
              <a:buFontTx/>
              <a:buNone/>
            </a:pPr>
            <a:r>
              <a:rPr lang="en-US" altLang="en-US" sz="280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11</a:t>
            </a:r>
            <a:r>
              <a:rPr lang="en-US" altLang="zh-CN" sz="280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.4.3 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  <a:cs typeface="Arial" charset="0"/>
              </a:rPr>
              <a:t>恒比码</a:t>
            </a:r>
            <a:endParaRPr lang="zh-CN" altLang="en-US" sz="2800" b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2938" y="3929063"/>
            <a:ext cx="7715250" cy="503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zh-CN" altLang="en-US" sz="24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适用</a:t>
            </a:r>
            <a:r>
              <a:rPr kumimoji="0" lang="zh-CN" altLang="en-US" sz="2000" b="0" kern="0" dirty="0">
                <a:solidFill>
                  <a:srgbClr val="003399"/>
                </a:solidFill>
                <a:latin typeface="+mn-ea"/>
              </a:rPr>
              <a:t>：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用于电报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传输系统或其他键盘设备产生的字母和符号。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50875" y="1214438"/>
            <a:ext cx="4735513" cy="503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zh-CN" altLang="en-US" sz="24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编码规则</a:t>
            </a:r>
            <a:r>
              <a:rPr kumimoji="0" lang="zh-CN" altLang="en-US" sz="2000" b="0" kern="0" dirty="0">
                <a:solidFill>
                  <a:srgbClr val="003399"/>
                </a:solidFill>
                <a:latin typeface="+mn-ea"/>
                <a:ea typeface="+mn-ea"/>
              </a:rPr>
              <a:t>：</a:t>
            </a:r>
            <a:endParaRPr kumimoji="0" lang="zh-CN" altLang="en-US" sz="2000" b="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6872" name="矩形 22"/>
          <p:cNvSpPr>
            <a:spLocks noChangeArrowheads="1"/>
          </p:cNvSpPr>
          <p:nvPr/>
        </p:nvSpPr>
        <p:spPr bwMode="auto">
          <a:xfrm>
            <a:off x="2995613" y="400050"/>
            <a:ext cx="1123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</a:t>
            </a:r>
            <a:r>
              <a:rPr lang="zh-CN" altLang="en-US" sz="20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等重码</a:t>
            </a:r>
            <a:r>
              <a:rPr lang="en-US" altLang="zh-CN" sz="20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)</a:t>
            </a:r>
            <a:endParaRPr lang="zh-CN" altLang="en-US" sz="2000" b="0">
              <a:solidFill>
                <a:srgbClr val="D0CDCA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36873" name="Group 22"/>
          <p:cNvGrpSpPr>
            <a:grpSpLocks/>
          </p:cNvGrpSpPr>
          <p:nvPr/>
        </p:nvGrpSpPr>
        <p:grpSpPr bwMode="auto">
          <a:xfrm>
            <a:off x="547688" y="4719638"/>
            <a:ext cx="649287" cy="692150"/>
            <a:chOff x="1655" y="845"/>
            <a:chExt cx="454" cy="453"/>
          </a:xfrm>
        </p:grpSpPr>
        <p:grpSp>
          <p:nvGrpSpPr>
            <p:cNvPr id="36879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36881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6882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6883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6884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6885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6880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</a:p>
          </p:txBody>
        </p:sp>
      </p:grpSp>
      <p:sp>
        <p:nvSpPr>
          <p:cNvPr id="1095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09579" name="Rectangle 11"/>
          <p:cNvSpPr>
            <a:spLocks noChangeArrowheads="1"/>
          </p:cNvSpPr>
          <p:nvPr/>
        </p:nvSpPr>
        <p:spPr bwMode="auto">
          <a:xfrm>
            <a:off x="982663" y="5888038"/>
            <a:ext cx="6946900" cy="4000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indent="152400" eaLnBrk="0" hangingPunct="0">
              <a:defRPr/>
            </a:pP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个</a:t>
            </a:r>
            <a:r>
              <a:rPr 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许用码组，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可</a:t>
            </a:r>
            <a:r>
              <a:rPr 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分别用来代表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26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个英文字母 及 其他符号。</a:t>
            </a:r>
            <a:endParaRPr lang="zh-CN" altLang="en-US" sz="2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6876" name="Object 10"/>
          <p:cNvGraphicFramePr>
            <a:graphicFrameLocks noChangeAspect="1"/>
          </p:cNvGraphicFramePr>
          <p:nvPr/>
        </p:nvGraphicFramePr>
        <p:xfrm>
          <a:off x="5572125" y="5357813"/>
          <a:ext cx="24971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name="Equation" r:id="rId4" imgW="1091726" imgH="215806" progId="Equation.DSMT4">
                  <p:embed/>
                </p:oleObj>
              </mc:Choice>
              <mc:Fallback>
                <p:oleObj name="Equation" r:id="rId4" imgW="1091726" imgH="215806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5357813"/>
                        <a:ext cx="249713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77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41488"/>
            <a:ext cx="585787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4A6F20-F75B-426B-B66B-DAD8FEE5A0BC}" type="slidenum">
              <a:rPr lang="en-US" altLang="zh-CN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4213225"/>
            <a:ext cx="5745163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矩形 3"/>
          <p:cNvSpPr>
            <a:spLocks noChangeArrowheads="1"/>
          </p:cNvSpPr>
          <p:nvPr/>
        </p:nvSpPr>
        <p:spPr bwMode="auto">
          <a:xfrm>
            <a:off x="500063" y="444500"/>
            <a:ext cx="3571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SzPct val="80000"/>
              <a:buFontTx/>
              <a:buNone/>
            </a:pPr>
            <a:r>
              <a:rPr lang="en-US" altLang="en-US" sz="280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11</a:t>
            </a:r>
            <a:r>
              <a:rPr lang="en-US" altLang="zh-CN" sz="280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.4.4 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  <a:cs typeface="Arial" charset="0"/>
              </a:rPr>
              <a:t>正反码</a:t>
            </a:r>
            <a:endParaRPr lang="zh-CN" altLang="en-US" sz="2800" b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9388" y="1144588"/>
            <a:ext cx="4735512" cy="4699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u"/>
              <a:defRPr/>
            </a:pPr>
            <a:r>
              <a:rPr kumimoji="0" lang="zh-CN" altLang="en-US" sz="24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编码规则</a:t>
            </a:r>
            <a:r>
              <a:rPr kumimoji="0" lang="zh-CN" altLang="en-US" sz="2400" b="0" kern="0" dirty="0">
                <a:solidFill>
                  <a:srgbClr val="003399"/>
                </a:solidFill>
                <a:latin typeface="+mn-ea"/>
                <a:ea typeface="+mn-ea"/>
              </a:rPr>
              <a:t>：</a:t>
            </a:r>
            <a:endParaRPr kumimoji="0" lang="zh-CN" altLang="en-US" sz="2400" b="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95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39813" y="3663950"/>
            <a:ext cx="7215187" cy="1630363"/>
          </a:xfrm>
          <a:prstGeom prst="rect">
            <a:avLst/>
          </a:prstGeom>
          <a:noFill/>
          <a:ln w="15875" cmpd="dbl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4000"/>
              </a:lnSpc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 设码长</a:t>
            </a:r>
            <a:r>
              <a:rPr lang="en-US" altLang="zh-CN" sz="2000" i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10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，其中信息位 </a:t>
            </a:r>
            <a:r>
              <a:rPr lang="en-US" altLang="zh-CN" sz="2000" i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k</a:t>
            </a:r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5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，监督位 </a:t>
            </a:r>
            <a:r>
              <a:rPr lang="en-US" altLang="zh-CN" sz="2000" i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</a:t>
            </a:r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5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。其</a:t>
            </a:r>
            <a:r>
              <a:rPr lang="zh-CN" altLang="en-US" sz="200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编码规则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为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itchFamily="34" charset="0"/>
              </a:rPr>
              <a:t>：</a:t>
            </a:r>
            <a:endParaRPr lang="en-US" altLang="zh-CN" sz="2000" b="0" dirty="0">
              <a:solidFill>
                <a:schemeClr val="tx1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ts val="4000"/>
              </a:lnSpc>
              <a:defRPr/>
            </a:pPr>
            <a:endParaRPr lang="zh-CN" altLang="en-US" sz="2000" b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7896" name="矩形 26"/>
          <p:cNvSpPr>
            <a:spLocks noChangeArrowheads="1"/>
          </p:cNvSpPr>
          <p:nvPr/>
        </p:nvSpPr>
        <p:spPr bwMode="auto">
          <a:xfrm>
            <a:off x="2857500" y="500063"/>
            <a:ext cx="550068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0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一种能够纠错的编码。</a:t>
            </a:r>
            <a:endParaRPr lang="en-US" altLang="zh-CN" sz="2000" b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897" name="Group 22"/>
          <p:cNvGrpSpPr>
            <a:grpSpLocks/>
          </p:cNvGrpSpPr>
          <p:nvPr/>
        </p:nvGrpSpPr>
        <p:grpSpPr bwMode="auto">
          <a:xfrm>
            <a:off x="604838" y="3471863"/>
            <a:ext cx="649287" cy="692150"/>
            <a:chOff x="1655" y="845"/>
            <a:chExt cx="454" cy="454"/>
          </a:xfrm>
        </p:grpSpPr>
        <p:grpSp>
          <p:nvGrpSpPr>
            <p:cNvPr id="37901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4"/>
              <a:chOff x="1289" y="582"/>
              <a:chExt cx="668" cy="668"/>
            </a:xfrm>
          </p:grpSpPr>
          <p:sp>
            <p:nvSpPr>
              <p:cNvPr id="37903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7904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5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7905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7906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7907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7902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</a:p>
          </p:txBody>
        </p:sp>
      </p:grpSp>
      <p:pic>
        <p:nvPicPr>
          <p:cNvPr id="37898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174750"/>
            <a:ext cx="6858000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9" name="矩形 2"/>
          <p:cNvSpPr>
            <a:spLocks noChangeArrowheads="1"/>
          </p:cNvSpPr>
          <p:nvPr/>
        </p:nvSpPr>
        <p:spPr bwMode="auto">
          <a:xfrm>
            <a:off x="793750" y="5589588"/>
            <a:ext cx="75914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latin typeface="Arial" charset="0"/>
                <a:ea typeface="微软雅黑" pitchFamily="34" charset="-122"/>
                <a:cs typeface="Arial" charset="0"/>
              </a:rPr>
              <a:t>可纠错。长度为</a:t>
            </a:r>
            <a:r>
              <a:rPr lang="en-US" altLang="zh-CN" sz="2000" b="0">
                <a:latin typeface="Arial" charset="0"/>
                <a:ea typeface="微软雅黑" pitchFamily="34" charset="-122"/>
                <a:cs typeface="Arial" charset="0"/>
              </a:rPr>
              <a:t>10</a:t>
            </a:r>
            <a:r>
              <a:rPr lang="zh-CN" altLang="en-US" sz="2000" b="0">
                <a:latin typeface="Arial" charset="0"/>
                <a:ea typeface="微软雅黑" pitchFamily="34" charset="-122"/>
                <a:cs typeface="Arial" charset="0"/>
              </a:rPr>
              <a:t>的正反码具有</a:t>
            </a:r>
            <a:r>
              <a:rPr lang="zh-CN" altLang="en-US" sz="2000" b="0">
                <a:solidFill>
                  <a:srgbClr val="FF0000"/>
                </a:solidFill>
                <a:latin typeface="Arial" charset="0"/>
                <a:ea typeface="微软雅黑" pitchFamily="34" charset="-122"/>
                <a:cs typeface="Arial" charset="0"/>
              </a:rPr>
              <a:t>纠正</a:t>
            </a:r>
            <a:r>
              <a:rPr lang="en-US" altLang="zh-CN" sz="2000" b="0">
                <a:solidFill>
                  <a:srgbClr val="FF0000"/>
                </a:solidFill>
                <a:latin typeface="Arial" charset="0"/>
                <a:ea typeface="微软雅黑" pitchFamily="34" charset="-122"/>
                <a:cs typeface="Arial" charset="0"/>
              </a:rPr>
              <a:t>1</a:t>
            </a:r>
            <a:r>
              <a:rPr lang="zh-CN" altLang="en-US" sz="2000" b="0">
                <a:solidFill>
                  <a:srgbClr val="FF0000"/>
                </a:solidFill>
                <a:latin typeface="Arial" charset="0"/>
                <a:ea typeface="微软雅黑" pitchFamily="34" charset="-122"/>
                <a:cs typeface="Arial" charset="0"/>
              </a:rPr>
              <a:t>位错码</a:t>
            </a:r>
            <a:r>
              <a:rPr lang="zh-CN" altLang="en-US" sz="2000" b="0">
                <a:latin typeface="Arial" charset="0"/>
                <a:ea typeface="微软雅黑" pitchFamily="34" charset="-122"/>
                <a:cs typeface="Arial" charset="0"/>
              </a:rPr>
              <a:t>的能力，并能检测全部</a:t>
            </a:r>
            <a:r>
              <a:rPr lang="en-US" altLang="zh-CN" sz="2000" b="0">
                <a:latin typeface="Arial" charset="0"/>
                <a:ea typeface="微软雅黑" pitchFamily="34" charset="-122"/>
                <a:cs typeface="Arial" charset="0"/>
              </a:rPr>
              <a:t>2</a:t>
            </a:r>
            <a:r>
              <a:rPr lang="zh-CN" altLang="en-US" sz="2000" b="0">
                <a:latin typeface="Arial" charset="0"/>
                <a:ea typeface="微软雅黑" pitchFamily="34" charset="-122"/>
                <a:cs typeface="Arial" charset="0"/>
              </a:rPr>
              <a:t>位以下的错码和大部分</a:t>
            </a:r>
            <a:r>
              <a:rPr lang="en-US" altLang="zh-CN" sz="2000" b="0">
                <a:latin typeface="Arial" charset="0"/>
                <a:ea typeface="微软雅黑" pitchFamily="34" charset="-122"/>
                <a:cs typeface="Arial" charset="0"/>
              </a:rPr>
              <a:t>2</a:t>
            </a:r>
            <a:r>
              <a:rPr lang="zh-CN" altLang="en-US" sz="2000" b="0">
                <a:latin typeface="Arial" charset="0"/>
                <a:ea typeface="微软雅黑" pitchFamily="34" charset="-122"/>
                <a:cs typeface="Arial" charset="0"/>
              </a:rPr>
              <a:t>位以上的错码。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FB37-14C9-4290-9F22-E0C2BD228309}" type="slidenum">
              <a:rPr lang="en-US" altLang="zh-CN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6"/>
          <p:cNvSpPr txBox="1">
            <a:spLocks noChangeArrowheads="1"/>
          </p:cNvSpPr>
          <p:nvPr/>
        </p:nvSpPr>
        <p:spPr bwMode="gray">
          <a:xfrm>
            <a:off x="2916238" y="3292475"/>
            <a:ext cx="50133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线性分组码</a:t>
            </a:r>
          </a:p>
        </p:txBody>
      </p: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642938" y="2214563"/>
            <a:ext cx="19272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§</a:t>
            </a:r>
            <a:r>
              <a:rPr lang="en-US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.5</a:t>
            </a:r>
            <a:r>
              <a:rPr lang="en-US" altLang="zh-CN" sz="4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cs typeface="Arial" charset="0"/>
              </a:rPr>
              <a:t> </a:t>
            </a:r>
            <a:endParaRPr lang="zh-CN" altLang="en-US" sz="4000" dirty="0">
              <a:solidFill>
                <a:srgbClr val="800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1C9CCB-9CD6-4992-993F-5B812E2895DE}" type="slidenum">
              <a:rPr lang="en-US" altLang="zh-CN"/>
              <a:pPr>
                <a:defRPr/>
              </a:pPr>
              <a:t>37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788988" y="1268413"/>
            <a:ext cx="7358062" cy="1231900"/>
          </a:xfrm>
          <a:prstGeom prst="rect">
            <a:avLst/>
          </a:prstGeom>
          <a:effectLst/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l"/>
              <a:defRPr/>
            </a:pPr>
            <a:r>
              <a:rPr kumimoji="0" lang="zh-CN" altLang="en-US" sz="20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线性码</a:t>
            </a:r>
            <a:r>
              <a:rPr kumimoji="0" lang="zh-CN" altLang="en-US" sz="2000" b="0" kern="0" dirty="0">
                <a:solidFill>
                  <a:srgbClr val="003399"/>
                </a:solidFill>
                <a:latin typeface="+mn-ea"/>
                <a:ea typeface="+mn-ea"/>
              </a:rPr>
              <a:t>：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按照一组</a:t>
            </a:r>
            <a:r>
              <a:rPr kumimoji="0" lang="zh-CN" altLang="en-US" sz="24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线性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方程构成的</a:t>
            </a:r>
            <a:r>
              <a:rPr kumimoji="0" lang="zh-CN" altLang="en-US" sz="20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代数码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en-US" altLang="zh-CN" sz="2000" b="0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5000"/>
              <a:defRPr/>
            </a:pPr>
            <a:r>
              <a:rPr kumimoji="0" lang="en-US" altLang="zh-CN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             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即</a:t>
            </a:r>
            <a:r>
              <a:rPr lang="zh-CN" altLang="en-US" sz="20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每个码字的监督码元是信息码元的线性组合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395288" y="333375"/>
            <a:ext cx="1909762" cy="514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ts val="3500"/>
              </a:lnSpc>
              <a:spcBef>
                <a:spcPct val="20000"/>
              </a:spcBef>
              <a:buClr>
                <a:srgbClr val="FF0000"/>
              </a:buClr>
              <a:buSzPct val="81000"/>
              <a:buFont typeface="Wingdings" pitchFamily="2" charset="2"/>
              <a:buChar char="n"/>
              <a:defRPr/>
            </a:pPr>
            <a:r>
              <a:rPr kumimoji="0" lang="zh-CN" altLang="en-US" sz="28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基本概念</a:t>
            </a:r>
          </a:p>
        </p:txBody>
      </p:sp>
      <p:pic>
        <p:nvPicPr>
          <p:cNvPr id="3994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4343400"/>
            <a:ext cx="75009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5057775"/>
            <a:ext cx="5072062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3043238"/>
            <a:ext cx="7286625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3641725"/>
            <a:ext cx="737235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796925" y="2493963"/>
            <a:ext cx="7072313" cy="496887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SzPct val="65000"/>
              <a:buFont typeface="Wingdings" pitchFamily="2" charset="2"/>
              <a:buChar char="l"/>
              <a:defRPr/>
            </a:pPr>
            <a:r>
              <a:rPr kumimoji="0" lang="zh-CN" altLang="en-US" sz="20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代数码</a:t>
            </a:r>
            <a:r>
              <a:rPr kumimoji="0" lang="zh-CN" altLang="en-US" sz="2000" b="0" kern="0" dirty="0">
                <a:solidFill>
                  <a:srgbClr val="003399"/>
                </a:solidFill>
                <a:latin typeface="+mn-ea"/>
              </a:rPr>
              <a:t>：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建立在代数学基础上的编码。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BE517D-31EC-4B73-9B8F-BF79A40B4040}" type="slidenum">
              <a:rPr lang="en-US" altLang="zh-CN"/>
              <a:pPr>
                <a:defRPr/>
              </a:pPr>
              <a:t>38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40963" name="Object 2"/>
          <p:cNvGraphicFramePr>
            <a:graphicFrameLocks noChangeAspect="1"/>
          </p:cNvGraphicFramePr>
          <p:nvPr/>
        </p:nvGraphicFramePr>
        <p:xfrm>
          <a:off x="2513013" y="3622675"/>
          <a:ext cx="344011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3" imgW="1498600" imgH="228600" progId="Equation.DSMT4">
                  <p:embed/>
                </p:oleObj>
              </mc:Choice>
              <mc:Fallback>
                <p:oleObj name="Equation" r:id="rId3" imgW="149860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3622675"/>
                        <a:ext cx="3440112" cy="5238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矩形 4"/>
          <p:cNvSpPr>
            <a:spLocks noChangeArrowheads="1"/>
          </p:cNvSpPr>
          <p:nvPr/>
        </p:nvSpPr>
        <p:spPr bwMode="auto">
          <a:xfrm>
            <a:off x="6084888" y="3722688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监督关系式</a:t>
            </a:r>
          </a:p>
        </p:txBody>
      </p:sp>
      <p:sp>
        <p:nvSpPr>
          <p:cNvPr id="40965" name="矩形 5"/>
          <p:cNvSpPr>
            <a:spLocks noChangeArrowheads="1"/>
          </p:cNvSpPr>
          <p:nvPr/>
        </p:nvSpPr>
        <p:spPr bwMode="auto">
          <a:xfrm>
            <a:off x="1752600" y="4508500"/>
            <a:ext cx="5189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latin typeface="微软雅黑" pitchFamily="34" charset="-122"/>
                <a:ea typeface="微软雅黑" pitchFamily="34" charset="-122"/>
                <a:cs typeface="Arial" charset="0"/>
              </a:rPr>
              <a:t>若 </a:t>
            </a:r>
            <a:r>
              <a:rPr lang="en-US" altLang="zh-CN" sz="2000" i="1">
                <a:ea typeface="微软雅黑" pitchFamily="34" charset="-122"/>
                <a:cs typeface="Times New Roman" pitchFamily="18" charset="0"/>
              </a:rPr>
              <a:t>S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Arial" charset="0"/>
              </a:rPr>
              <a:t>=0</a:t>
            </a:r>
            <a:r>
              <a:rPr lang="zh-CN" altLang="en-US" sz="2000" b="0">
                <a:latin typeface="微软雅黑" pitchFamily="34" charset="-122"/>
                <a:ea typeface="微软雅黑" pitchFamily="34" charset="-122"/>
                <a:cs typeface="Arial" charset="0"/>
              </a:rPr>
              <a:t>，认为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Arial" charset="0"/>
              </a:rPr>
              <a:t>无错</a:t>
            </a:r>
            <a:r>
              <a:rPr lang="zh-CN" altLang="en-US" sz="2000" b="0">
                <a:latin typeface="微软雅黑" pitchFamily="34" charset="-122"/>
                <a:ea typeface="微软雅黑" pitchFamily="34" charset="-122"/>
                <a:cs typeface="Arial" charset="0"/>
              </a:rPr>
              <a:t>；若 </a:t>
            </a:r>
            <a:r>
              <a:rPr lang="en-US" altLang="zh-CN" sz="2000" i="1">
                <a:ea typeface="微软雅黑" pitchFamily="34" charset="-122"/>
                <a:cs typeface="Times New Roman" pitchFamily="18" charset="0"/>
              </a:rPr>
              <a:t>S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Arial" charset="0"/>
              </a:rPr>
              <a:t>=1</a:t>
            </a:r>
            <a:r>
              <a:rPr lang="zh-CN" altLang="en-US" sz="2000" b="0">
                <a:latin typeface="微软雅黑" pitchFamily="34" charset="-122"/>
                <a:ea typeface="微软雅黑" pitchFamily="34" charset="-122"/>
                <a:cs typeface="Arial" charset="0"/>
              </a:rPr>
              <a:t>，认为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Arial" charset="0"/>
              </a:rPr>
              <a:t>有错 </a:t>
            </a:r>
            <a:r>
              <a:rPr lang="zh-CN" altLang="en-US" sz="2000" b="0">
                <a:latin typeface="微软雅黑" pitchFamily="34" charset="-122"/>
                <a:ea typeface="微软雅黑" pitchFamily="34" charset="-122"/>
                <a:cs typeface="Arial" charset="0"/>
              </a:rPr>
              <a:t>。</a:t>
            </a: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0967" name="矩形 15"/>
          <p:cNvSpPr>
            <a:spLocks noChangeArrowheads="1"/>
          </p:cNvSpPr>
          <p:nvPr/>
        </p:nvSpPr>
        <p:spPr bwMode="auto">
          <a:xfrm rot="-418386">
            <a:off x="809625" y="3692525"/>
            <a:ext cx="1398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chemeClr val="hlink"/>
                </a:solidFill>
                <a:latin typeface="黑体" pitchFamily="49" charset="-122"/>
                <a:ea typeface="黑体" pitchFamily="49" charset="-122"/>
              </a:rPr>
              <a:t>校正子</a:t>
            </a:r>
            <a:r>
              <a:rPr lang="zh-CN" altLang="en-US">
                <a:solidFill>
                  <a:schemeClr val="hlink"/>
                </a:solidFill>
                <a:latin typeface="Cambria Math" pitchFamily="18" charset="0"/>
                <a:ea typeface="楷体_GB2312" pitchFamily="49" charset="-122"/>
              </a:rPr>
              <a:t>⤏</a:t>
            </a:r>
            <a:endParaRPr lang="zh-CN" altLang="en-US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线形标注 2 16"/>
          <p:cNvSpPr/>
          <p:nvPr/>
        </p:nvSpPr>
        <p:spPr bwMode="auto">
          <a:xfrm>
            <a:off x="6532563" y="2436813"/>
            <a:ext cx="2000250" cy="428625"/>
          </a:xfrm>
          <a:prstGeom prst="borderCallout2">
            <a:avLst>
              <a:gd name="adj1" fmla="val 42454"/>
              <a:gd name="adj2" fmla="val -1561"/>
              <a:gd name="adj3" fmla="val 48345"/>
              <a:gd name="adj4" fmla="val -24828"/>
              <a:gd name="adj5" fmla="val -7984"/>
              <a:gd name="adj6" fmla="val -56253"/>
            </a:avLst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zh-CN" altLang="en-US" sz="2000" b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只有一位监督元</a:t>
            </a:r>
          </a:p>
          <a:p>
            <a:pPr>
              <a:defRPr/>
            </a:pPr>
            <a:endParaRPr lang="zh-CN" altLang="en-US" sz="2000" dirty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969" name="矩形 4"/>
          <p:cNvSpPr>
            <a:spLocks noChangeArrowheads="1"/>
          </p:cNvSpPr>
          <p:nvPr/>
        </p:nvSpPr>
        <p:spPr bwMode="auto">
          <a:xfrm>
            <a:off x="6942138" y="4437063"/>
            <a:ext cx="1357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检错</a:t>
            </a:r>
          </a:p>
        </p:txBody>
      </p:sp>
      <p:sp>
        <p:nvSpPr>
          <p:cNvPr id="40970" name="矩形 19"/>
          <p:cNvSpPr>
            <a:spLocks noChangeArrowheads="1"/>
          </p:cNvSpPr>
          <p:nvPr/>
        </p:nvSpPr>
        <p:spPr bwMode="auto">
          <a:xfrm>
            <a:off x="927100" y="312738"/>
            <a:ext cx="1724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SzPct val="70000"/>
            </a:pPr>
            <a:r>
              <a:rPr lang="zh-CN" altLang="en-US" sz="28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汉明码</a:t>
            </a: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6175" y="1073150"/>
            <a:ext cx="7386638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能</a:t>
            </a:r>
            <a:r>
              <a:rPr lang="zh-CN" alt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纠</a:t>
            </a:r>
            <a:r>
              <a:rPr lang="en-US" altLang="zh-CN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位</a:t>
            </a:r>
            <a:r>
              <a:rPr lang="zh-CN" alt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错码的高效的一种线性分组码 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097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773238"/>
            <a:ext cx="507206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39713" y="2908300"/>
            <a:ext cx="43180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defRPr/>
            </a:pPr>
            <a:r>
              <a:rPr lang="zh-CN" alt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接收端解码时，计算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7D8F09-D3BD-4A0E-86D2-EB1BC0E73A38}" type="slidenum">
              <a:rPr lang="en-US" altLang="zh-CN"/>
              <a:pPr>
                <a:defRPr/>
              </a:pPr>
              <a:t>39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8" descr="碎灯泡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9" b="24574"/>
          <a:stretch>
            <a:fillRect/>
          </a:stretch>
        </p:blipFill>
        <p:spPr bwMode="auto">
          <a:xfrm rot="-801240">
            <a:off x="236538" y="3743325"/>
            <a:ext cx="2325687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内容占位符 10" descr="灯泡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1598613"/>
            <a:ext cx="1357312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12" descr="创意包装灯泡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4" t="4245" r="10776" b="6599"/>
          <a:stretch>
            <a:fillRect/>
          </a:stretch>
        </p:blipFill>
        <p:spPr bwMode="auto">
          <a:xfrm>
            <a:off x="3097213" y="1312863"/>
            <a:ext cx="1979612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内容占位符 12" descr="创意包装灯泡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r="61565" b="27827"/>
          <a:stretch>
            <a:fillRect/>
          </a:stretch>
        </p:blipFill>
        <p:spPr bwMode="auto">
          <a:xfrm>
            <a:off x="6405563" y="1089025"/>
            <a:ext cx="1922462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6"/>
          <p:cNvSpPr txBox="1">
            <a:spLocks noChangeArrowheads="1"/>
          </p:cNvSpPr>
          <p:nvPr/>
        </p:nvSpPr>
        <p:spPr bwMode="gray">
          <a:xfrm>
            <a:off x="2728913" y="4046538"/>
            <a:ext cx="5786437" cy="21240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801688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为保证运送途中不出现打碎灯泡的情况</a:t>
            </a:r>
            <a:endParaRPr lang="en-US" altLang="zh-CN" sz="20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801688" eaLnBrk="0" hangingPunct="0"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20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801688" eaLnBrk="0" hangingPunct="0"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20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801688" eaLnBrk="0" hangingPunct="0"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20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443663" y="5718175"/>
            <a:ext cx="1585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有效性 </a:t>
            </a:r>
            <a:endParaRPr lang="zh-CN" altLang="en-US" sz="8800">
              <a:solidFill>
                <a:srgbClr val="0033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415088" y="4676775"/>
            <a:ext cx="1585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可靠性 </a:t>
            </a:r>
            <a:endParaRPr lang="zh-CN" altLang="en-US" sz="8800">
              <a:solidFill>
                <a:srgbClr val="0033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" name="Freeform 12"/>
          <p:cNvSpPr>
            <a:spLocks noEditPoints="1"/>
          </p:cNvSpPr>
          <p:nvPr/>
        </p:nvSpPr>
        <p:spPr bwMode="auto">
          <a:xfrm flipV="1">
            <a:off x="7658100" y="5718175"/>
            <a:ext cx="500063" cy="357188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12"/>
          <p:cNvSpPr>
            <a:spLocks noEditPoints="1"/>
          </p:cNvSpPr>
          <p:nvPr/>
        </p:nvSpPr>
        <p:spPr bwMode="auto">
          <a:xfrm>
            <a:off x="7685088" y="4648200"/>
            <a:ext cx="500062" cy="357188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69649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1"/>
          <a:stretch>
            <a:fillRect/>
          </a:stretch>
        </p:blipFill>
        <p:spPr bwMode="auto">
          <a:xfrm>
            <a:off x="2941638" y="4605338"/>
            <a:ext cx="3544887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50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84" b="-2728"/>
          <a:stretch>
            <a:fillRect/>
          </a:stretch>
        </p:blipFill>
        <p:spPr bwMode="auto">
          <a:xfrm>
            <a:off x="2928938" y="5219700"/>
            <a:ext cx="16144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5"/>
          <a:stretch>
            <a:fillRect/>
          </a:stretch>
        </p:blipFill>
        <p:spPr bwMode="auto">
          <a:xfrm>
            <a:off x="4471988" y="5219700"/>
            <a:ext cx="38655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8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34" b="13799"/>
          <a:stretch>
            <a:fillRect/>
          </a:stretch>
        </p:blipFill>
        <p:spPr bwMode="auto">
          <a:xfrm>
            <a:off x="3016250" y="233363"/>
            <a:ext cx="50609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5" name="Rectangle 6"/>
          <p:cNvSpPr>
            <a:spLocks noChangeArrowheads="1"/>
          </p:cNvSpPr>
          <p:nvPr/>
        </p:nvSpPr>
        <p:spPr bwMode="auto">
          <a:xfrm>
            <a:off x="522288" y="233363"/>
            <a:ext cx="34131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5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11.1 </a:t>
            </a:r>
            <a:r>
              <a:rPr lang="zh-CN" altLang="en-US" sz="3200">
                <a:solidFill>
                  <a:srgbClr val="990099"/>
                </a:solidFill>
                <a:latin typeface="Arial" charset="0"/>
                <a:ea typeface="微软雅黑" pitchFamily="34" charset="-122"/>
                <a:cs typeface="Arial" charset="0"/>
              </a:rPr>
              <a:t>概述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3EB102-8171-4AEC-BA4D-F54E7142525C}" type="slidenum">
              <a:rPr lang="en-US" altLang="zh-CN"/>
              <a:pPr>
                <a:defRPr/>
              </a:pPr>
              <a:t>4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6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8" grpId="0"/>
      <p:bldP spid="26" grpId="0" animBg="1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2339975" y="5445125"/>
          <a:ext cx="41433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Equation" r:id="rId3" imgW="1714500" imgH="228600" progId="Equation.DSMT4">
                  <p:embed/>
                </p:oleObj>
              </mc:Choice>
              <mc:Fallback>
                <p:oleObj name="Equation" r:id="rId3" imgW="17145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445125"/>
                        <a:ext cx="4143375" cy="5524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矩形 7"/>
          <p:cNvSpPr>
            <a:spLocks noChangeArrowheads="1"/>
          </p:cNvSpPr>
          <p:nvPr/>
        </p:nvSpPr>
        <p:spPr bwMode="auto">
          <a:xfrm>
            <a:off x="638175" y="404813"/>
            <a:ext cx="8132763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660066"/>
                </a:solidFill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en-US">
                <a:solidFill>
                  <a:srgbClr val="660066"/>
                </a:solidFill>
                <a:ea typeface="微软雅黑" pitchFamily="34" charset="-122"/>
                <a:cs typeface="Times New Roman" pitchFamily="18" charset="0"/>
              </a:rPr>
              <a:t>个校正子检错，</a:t>
            </a:r>
            <a:r>
              <a:rPr lang="en-US" altLang="zh-CN">
                <a:solidFill>
                  <a:srgbClr val="660066"/>
                </a:solidFill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>
                <a:solidFill>
                  <a:srgbClr val="660066"/>
                </a:solidFill>
                <a:ea typeface="微软雅黑" pitchFamily="34" charset="-122"/>
                <a:cs typeface="Times New Roman" pitchFamily="18" charset="0"/>
              </a:rPr>
              <a:t>个校正子可</a:t>
            </a:r>
            <a:r>
              <a:rPr lang="zh-CN" altLang="en-US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纠错</a:t>
            </a:r>
            <a:endParaRPr lang="en-US" altLang="zh-CN">
              <a:solidFill>
                <a:srgbClr val="FF0000"/>
              </a:solidFill>
              <a:ea typeface="微软雅黑" pitchFamily="34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FF0000"/>
              </a:solidFill>
              <a:ea typeface="微软雅黑" pitchFamily="34" charset="-122"/>
              <a:cs typeface="Times New Roman" pitchFamily="18" charset="0"/>
            </a:endParaRP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校正子的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4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中组合： 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00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，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01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，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10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，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11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，能表示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4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种不同的信息。若用其中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种组合表示无错，则其余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3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种组合就有可能用来指示一个错码的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3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种不同位置。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chemeClr val="hlink"/>
                </a:solidFill>
                <a:ea typeface="微软雅黑" pitchFamily="34" charset="-122"/>
                <a:cs typeface="Times New Roman" pitchFamily="18" charset="0"/>
              </a:rPr>
              <a:t>r </a:t>
            </a:r>
            <a:r>
              <a:rPr lang="zh-CN" altLang="en-US">
                <a:solidFill>
                  <a:schemeClr val="hlink"/>
                </a:solidFill>
                <a:ea typeface="微软雅黑" pitchFamily="34" charset="-122"/>
                <a:cs typeface="Times New Roman" pitchFamily="18" charset="0"/>
              </a:rPr>
              <a:t>个校正子能指示</a:t>
            </a:r>
            <a:r>
              <a:rPr lang="en-US" altLang="zh-CN">
                <a:solidFill>
                  <a:schemeClr val="hlink"/>
                </a:solidFill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en-US">
                <a:solidFill>
                  <a:schemeClr val="hlink"/>
                </a:solidFill>
                <a:ea typeface="微软雅黑" pitchFamily="34" charset="-122"/>
                <a:cs typeface="Times New Roman" pitchFamily="18" charset="0"/>
              </a:rPr>
              <a:t>位错码的 </a:t>
            </a:r>
            <a:r>
              <a:rPr lang="en-US" altLang="zh-CN">
                <a:solidFill>
                  <a:schemeClr val="hlink"/>
                </a:solidFill>
                <a:ea typeface="微软雅黑" pitchFamily="34" charset="-122"/>
                <a:cs typeface="Times New Roman" pitchFamily="18" charset="0"/>
              </a:rPr>
              <a:t>(2</a:t>
            </a:r>
            <a:r>
              <a:rPr lang="en-US" altLang="zh-CN" i="1" baseline="30000">
                <a:solidFill>
                  <a:schemeClr val="hlink"/>
                </a:solidFill>
                <a:ea typeface="微软雅黑" pitchFamily="34" charset="-122"/>
                <a:cs typeface="Times New Roman" pitchFamily="18" charset="0"/>
              </a:rPr>
              <a:t>r</a:t>
            </a:r>
            <a:r>
              <a:rPr lang="en-US" altLang="zh-CN">
                <a:solidFill>
                  <a:schemeClr val="hlink"/>
                </a:solidFill>
                <a:ea typeface="微软雅黑" pitchFamily="34" charset="-122"/>
                <a:cs typeface="Times New Roman" pitchFamily="18" charset="0"/>
              </a:rPr>
              <a:t> – 1)</a:t>
            </a:r>
            <a:r>
              <a:rPr lang="zh-CN" altLang="en-US">
                <a:solidFill>
                  <a:schemeClr val="hlink"/>
                </a:solidFill>
                <a:ea typeface="微软雅黑" pitchFamily="34" charset="-122"/>
                <a:cs typeface="Times New Roman" pitchFamily="18" charset="0"/>
              </a:rPr>
              <a:t>个可能位置。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53167-0EF9-404D-B8A7-64B8E4BEDF4C}" type="slidenum">
              <a:rPr lang="en-US" altLang="zh-CN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638175" y="3697288"/>
            <a:ext cx="8255000" cy="160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en-US" altLang="zh-CN" sz="240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n</a:t>
            </a:r>
            <a:r>
              <a:rPr kumimoji="0" lang="zh-CN" altLang="en-US" sz="240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，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k</a:t>
            </a:r>
            <a:r>
              <a:rPr kumimoji="0" lang="en-US" altLang="zh-CN" sz="240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)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线性分组码，监督位数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r</a:t>
            </a:r>
            <a:r>
              <a:rPr kumimoji="0" lang="zh-CN" altLang="en-US" sz="2400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＝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n</a:t>
            </a:r>
            <a:r>
              <a:rPr kumimoji="0" lang="zh-CN" altLang="en-US" sz="2400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－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k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。</a:t>
            </a:r>
          </a:p>
          <a:p>
            <a:pPr lvl="1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55000"/>
              <a:defRPr/>
            </a:pPr>
            <a:r>
              <a:rPr kumimoji="0" lang="zh-CN" altLang="en-US" sz="2400" b="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用 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r</a:t>
            </a:r>
            <a:r>
              <a:rPr kumimoji="0" lang="en-US" altLang="zh-CN" sz="2400" b="0" i="1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个监督位构造出 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r 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个监督关系式来指示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位错码的 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n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种可能位置，则要求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344488" y="2535238"/>
            <a:ext cx="8667750" cy="1008062"/>
          </a:xfrm>
        </p:spPr>
        <p:txBody>
          <a:bodyPr/>
          <a:lstStyle/>
          <a:p>
            <a:pPr lvl="1" eaLnBrk="1" hangingPunct="1">
              <a:lnSpc>
                <a:spcPct val="120000"/>
              </a:lnSpc>
            </a:pPr>
            <a:r>
              <a:rPr lang="zh-CN" altLang="en-US" sz="2000" b="1" smtClean="0">
                <a:ea typeface="微软雅黑" pitchFamily="34" charset="-122"/>
              </a:rPr>
              <a:t>用</a:t>
            </a:r>
            <a:r>
              <a:rPr lang="en-US" altLang="zh-CN" sz="2000" b="1" i="1" smtClean="0">
                <a:ea typeface="微软雅黑" pitchFamily="34" charset="-122"/>
              </a:rPr>
              <a:t>a</a:t>
            </a:r>
            <a:r>
              <a:rPr lang="en-US" altLang="zh-CN" sz="2000" b="1" baseline="-25000" smtClean="0">
                <a:ea typeface="微软雅黑" pitchFamily="34" charset="-122"/>
              </a:rPr>
              <a:t>6</a:t>
            </a:r>
            <a:r>
              <a:rPr lang="en-US" altLang="zh-CN" sz="2000" b="1" smtClean="0">
                <a:ea typeface="微软雅黑" pitchFamily="34" charset="-122"/>
              </a:rPr>
              <a:t> </a:t>
            </a:r>
            <a:r>
              <a:rPr lang="en-US" altLang="zh-CN" sz="2000" b="1" i="1" smtClean="0">
                <a:ea typeface="微软雅黑" pitchFamily="34" charset="-122"/>
              </a:rPr>
              <a:t>a</a:t>
            </a:r>
            <a:r>
              <a:rPr lang="en-US" altLang="zh-CN" sz="2000" b="1" baseline="-25000" smtClean="0">
                <a:ea typeface="微软雅黑" pitchFamily="34" charset="-122"/>
              </a:rPr>
              <a:t>5</a:t>
            </a:r>
            <a:r>
              <a:rPr lang="en-US" altLang="zh-CN" sz="2000" b="1" smtClean="0">
                <a:ea typeface="微软雅黑" pitchFamily="34" charset="-122"/>
                <a:sym typeface="Symbol" pitchFamily="18" charset="2"/>
              </a:rPr>
              <a:t></a:t>
            </a:r>
            <a:r>
              <a:rPr lang="en-US" altLang="zh-CN" sz="2000" b="1" smtClean="0">
                <a:ea typeface="微软雅黑" pitchFamily="34" charset="-122"/>
              </a:rPr>
              <a:t> </a:t>
            </a:r>
            <a:r>
              <a:rPr lang="en-US" altLang="zh-CN" sz="2000" b="1" i="1" smtClean="0">
                <a:ea typeface="微软雅黑" pitchFamily="34" charset="-122"/>
              </a:rPr>
              <a:t>a</a:t>
            </a:r>
            <a:r>
              <a:rPr lang="en-US" altLang="zh-CN" sz="2000" b="1" baseline="-25000" smtClean="0">
                <a:ea typeface="微软雅黑" pitchFamily="34" charset="-122"/>
              </a:rPr>
              <a:t>0</a:t>
            </a:r>
            <a:r>
              <a:rPr lang="zh-CN" altLang="en-US" sz="2000" b="1" smtClean="0">
                <a:ea typeface="微软雅黑" pitchFamily="34" charset="-122"/>
              </a:rPr>
              <a:t>表示这</a:t>
            </a:r>
            <a:r>
              <a:rPr lang="en-US" altLang="zh-CN" sz="2000" b="1" smtClean="0">
                <a:ea typeface="微软雅黑" pitchFamily="34" charset="-122"/>
              </a:rPr>
              <a:t>7</a:t>
            </a:r>
            <a:r>
              <a:rPr lang="zh-CN" altLang="en-US" sz="2000" b="1" smtClean="0">
                <a:ea typeface="微软雅黑" pitchFamily="34" charset="-122"/>
              </a:rPr>
              <a:t>个码元，用</a:t>
            </a:r>
            <a:r>
              <a:rPr lang="en-US" altLang="zh-CN" sz="2000" b="1" i="1" smtClean="0">
                <a:ea typeface="微软雅黑" pitchFamily="34" charset="-122"/>
              </a:rPr>
              <a:t>S</a:t>
            </a:r>
            <a:r>
              <a:rPr lang="en-US" altLang="zh-CN" sz="2000" b="1" baseline="-25000" smtClean="0">
                <a:ea typeface="微软雅黑" pitchFamily="34" charset="-122"/>
              </a:rPr>
              <a:t>1</a:t>
            </a:r>
            <a:r>
              <a:rPr lang="zh-CN" altLang="en-US" sz="2000" b="1" smtClean="0">
                <a:ea typeface="微软雅黑" pitchFamily="34" charset="-122"/>
              </a:rPr>
              <a:t>、</a:t>
            </a:r>
            <a:r>
              <a:rPr lang="en-US" altLang="zh-CN" sz="2000" b="1" i="1" smtClean="0">
                <a:ea typeface="微软雅黑" pitchFamily="34" charset="-122"/>
              </a:rPr>
              <a:t>S</a:t>
            </a:r>
            <a:r>
              <a:rPr lang="en-US" altLang="zh-CN" sz="2000" b="1" baseline="-25000" smtClean="0">
                <a:ea typeface="微软雅黑" pitchFamily="34" charset="-122"/>
              </a:rPr>
              <a:t>2</a:t>
            </a:r>
            <a:r>
              <a:rPr lang="zh-CN" altLang="en-US" sz="2000" b="1" smtClean="0">
                <a:ea typeface="微软雅黑" pitchFamily="34" charset="-122"/>
              </a:rPr>
              <a:t>和</a:t>
            </a:r>
            <a:r>
              <a:rPr lang="en-US" altLang="zh-CN" sz="2000" b="1" i="1" smtClean="0">
                <a:ea typeface="微软雅黑" pitchFamily="34" charset="-122"/>
              </a:rPr>
              <a:t>S</a:t>
            </a:r>
            <a:r>
              <a:rPr lang="en-US" altLang="zh-CN" sz="2000" b="1" baseline="-25000" smtClean="0">
                <a:ea typeface="微软雅黑" pitchFamily="34" charset="-122"/>
              </a:rPr>
              <a:t>3</a:t>
            </a:r>
            <a:r>
              <a:rPr lang="zh-CN" altLang="en-US" sz="2000" b="1" smtClean="0">
                <a:ea typeface="微软雅黑" pitchFamily="34" charset="-122"/>
              </a:rPr>
              <a:t>表示</a:t>
            </a:r>
            <a:r>
              <a:rPr lang="en-US" altLang="zh-CN" sz="2000" b="1" smtClean="0">
                <a:ea typeface="微软雅黑" pitchFamily="34" charset="-122"/>
              </a:rPr>
              <a:t>3</a:t>
            </a:r>
            <a:r>
              <a:rPr lang="zh-CN" altLang="en-US" sz="2000" b="1" smtClean="0">
                <a:ea typeface="微软雅黑" pitchFamily="34" charset="-122"/>
              </a:rPr>
              <a:t>个监督关系式中的校正子。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3019425" y="2655888"/>
            <a:ext cx="776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200" b="0">
              <a:solidFill>
                <a:srgbClr val="000000"/>
              </a:solidFill>
              <a:latin typeface="Tahoma" pitchFamily="34" charset="0"/>
            </a:endParaRPr>
          </a:p>
        </p:txBody>
      </p:sp>
      <p:graphicFrame>
        <p:nvGraphicFramePr>
          <p:cNvPr id="60565" name="Group 149"/>
          <p:cNvGraphicFramePr>
            <a:graphicFrameLocks noGrp="1"/>
          </p:cNvGraphicFramePr>
          <p:nvPr/>
        </p:nvGraphicFramePr>
        <p:xfrm>
          <a:off x="1547813" y="3697288"/>
          <a:ext cx="5759450" cy="2344737"/>
        </p:xfrm>
        <a:graphic>
          <a:graphicData uri="http://schemas.openxmlformats.org/drawingml/2006/table">
            <a:tbl>
              <a:tblPr/>
              <a:tblGrid>
                <a:gridCol w="1439862"/>
                <a:gridCol w="1439863"/>
                <a:gridCol w="1439862"/>
                <a:gridCol w="1439863"/>
              </a:tblGrid>
              <a:tr h="515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</a:t>
                      </a: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错码位置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</a:t>
                      </a: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错码位置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0 0 1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1 0 1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0 1 0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1 1 0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1 0 0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1 1 1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0 1 1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0 0 0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无错码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0560" name="Group 144"/>
          <p:cNvGrpSpPr>
            <a:grpSpLocks/>
          </p:cNvGrpSpPr>
          <p:nvPr/>
        </p:nvGrpSpPr>
        <p:grpSpPr bwMode="auto">
          <a:xfrm>
            <a:off x="2178050" y="4148138"/>
            <a:ext cx="2879725" cy="2159000"/>
            <a:chOff x="1746" y="2529"/>
            <a:chExt cx="1814" cy="1360"/>
          </a:xfrm>
        </p:grpSpPr>
        <p:sp>
          <p:nvSpPr>
            <p:cNvPr id="43063" name="Line 138"/>
            <p:cNvSpPr>
              <a:spLocks noChangeShapeType="1"/>
            </p:cNvSpPr>
            <p:nvPr/>
          </p:nvSpPr>
          <p:spPr bwMode="auto">
            <a:xfrm>
              <a:off x="1746" y="2529"/>
              <a:ext cx="0" cy="136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4" name="Line 140"/>
            <p:cNvSpPr>
              <a:spLocks noChangeShapeType="1"/>
            </p:cNvSpPr>
            <p:nvPr/>
          </p:nvSpPr>
          <p:spPr bwMode="auto">
            <a:xfrm>
              <a:off x="3560" y="2529"/>
              <a:ext cx="0" cy="136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0561" name="Group 145"/>
          <p:cNvGrpSpPr>
            <a:grpSpLocks/>
          </p:cNvGrpSpPr>
          <p:nvPr/>
        </p:nvGrpSpPr>
        <p:grpSpPr bwMode="auto">
          <a:xfrm>
            <a:off x="2357438" y="4148138"/>
            <a:ext cx="2879725" cy="2159000"/>
            <a:chOff x="1888" y="2529"/>
            <a:chExt cx="1814" cy="1360"/>
          </a:xfrm>
        </p:grpSpPr>
        <p:sp>
          <p:nvSpPr>
            <p:cNvPr id="43061" name="Line 139"/>
            <p:cNvSpPr>
              <a:spLocks noChangeShapeType="1"/>
            </p:cNvSpPr>
            <p:nvPr/>
          </p:nvSpPr>
          <p:spPr bwMode="auto">
            <a:xfrm>
              <a:off x="1888" y="2529"/>
              <a:ext cx="0" cy="136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2" name="Line 141"/>
            <p:cNvSpPr>
              <a:spLocks noChangeShapeType="1"/>
            </p:cNvSpPr>
            <p:nvPr/>
          </p:nvSpPr>
          <p:spPr bwMode="auto">
            <a:xfrm>
              <a:off x="3702" y="2529"/>
              <a:ext cx="0" cy="136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0562" name="Group 146"/>
          <p:cNvGrpSpPr>
            <a:grpSpLocks/>
          </p:cNvGrpSpPr>
          <p:nvPr/>
        </p:nvGrpSpPr>
        <p:grpSpPr bwMode="auto">
          <a:xfrm>
            <a:off x="2554288" y="4148138"/>
            <a:ext cx="2879725" cy="2159000"/>
            <a:chOff x="2058" y="2529"/>
            <a:chExt cx="1814" cy="1360"/>
          </a:xfrm>
        </p:grpSpPr>
        <p:sp>
          <p:nvSpPr>
            <p:cNvPr id="43059" name="Line 142"/>
            <p:cNvSpPr>
              <a:spLocks noChangeShapeType="1"/>
            </p:cNvSpPr>
            <p:nvPr/>
          </p:nvSpPr>
          <p:spPr bwMode="auto">
            <a:xfrm>
              <a:off x="3872" y="2529"/>
              <a:ext cx="0" cy="136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0" name="Line 143"/>
            <p:cNvSpPr>
              <a:spLocks noChangeShapeType="1"/>
            </p:cNvSpPr>
            <p:nvPr/>
          </p:nvSpPr>
          <p:spPr bwMode="auto">
            <a:xfrm>
              <a:off x="2058" y="2529"/>
              <a:ext cx="0" cy="136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3047" name="Picture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187450"/>
            <a:ext cx="778668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48" name="Group 22"/>
          <p:cNvGrpSpPr>
            <a:grpSpLocks/>
          </p:cNvGrpSpPr>
          <p:nvPr/>
        </p:nvGrpSpPr>
        <p:grpSpPr bwMode="auto">
          <a:xfrm>
            <a:off x="544513" y="295275"/>
            <a:ext cx="649287" cy="692150"/>
            <a:chOff x="1655" y="845"/>
            <a:chExt cx="454" cy="453"/>
          </a:xfrm>
        </p:grpSpPr>
        <p:grpSp>
          <p:nvGrpSpPr>
            <p:cNvPr id="43052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43054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3055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3056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3057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3058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43053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</a:p>
          </p:txBody>
        </p:sp>
      </p:grpSp>
      <p:graphicFrame>
        <p:nvGraphicFramePr>
          <p:cNvPr id="43049" name="Object 7"/>
          <p:cNvGraphicFramePr>
            <a:graphicFrameLocks noChangeAspect="1"/>
          </p:cNvGraphicFramePr>
          <p:nvPr/>
        </p:nvGraphicFramePr>
        <p:xfrm>
          <a:off x="7027863" y="1357313"/>
          <a:ext cx="125888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5" name="Equation" r:id="rId4" imgW="596641" imgH="203112" progId="Equation.DSMT4">
                  <p:embed/>
                </p:oleObj>
              </mc:Choice>
              <mc:Fallback>
                <p:oleObj name="Equation" r:id="rId4" imgW="596641" imgH="20311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7863" y="1357313"/>
                        <a:ext cx="1258887" cy="4286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999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C5C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/>
          <p:cNvSpPr/>
          <p:nvPr/>
        </p:nvSpPr>
        <p:spPr>
          <a:xfrm>
            <a:off x="1193800" y="458788"/>
            <a:ext cx="18256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4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(7, 4)</a:t>
            </a:r>
            <a:r>
              <a:rPr kumimoji="0" lang="zh-CN" altLang="en-US" sz="24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汉明码</a:t>
            </a:r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B19197-E228-40FF-BD9D-9CC4ADEC7CF1}" type="slidenum">
              <a:rPr lang="en-US" altLang="zh-CN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6"/>
          <a:stretch>
            <a:fillRect/>
          </a:stretch>
        </p:blipFill>
        <p:spPr bwMode="auto">
          <a:xfrm>
            <a:off x="3624263" y="2576513"/>
            <a:ext cx="478155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31813" y="260350"/>
            <a:ext cx="1808162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800" kern="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由表可见</a:t>
            </a:r>
            <a:r>
              <a:rPr kumimoji="0" lang="en-US" altLang="zh-CN" sz="2800" kern="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:</a:t>
            </a:r>
            <a:endParaRPr lang="zh-CN" altLang="en-US" sz="2800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92525" y="1341438"/>
            <a:ext cx="4643438" cy="10636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marL="2286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2000" b="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仅当一位错码的位置在</a:t>
            </a:r>
            <a:r>
              <a:rPr kumimoji="0" lang="en-US" altLang="zh-CN" sz="2400" i="1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aseline="-250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en-US" altLang="zh-CN" sz="24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sz="24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2400" i="1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aseline="-250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4</a:t>
            </a:r>
            <a:r>
              <a:rPr kumimoji="0" lang="zh-CN" altLang="en-US" sz="24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2400" i="1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aseline="-250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5 </a:t>
            </a:r>
          </a:p>
          <a:p>
            <a:pPr eaLnBrk="1" hangingPunct="1">
              <a:lnSpc>
                <a:spcPts val="35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2000" b="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或</a:t>
            </a:r>
            <a:r>
              <a:rPr kumimoji="0" lang="en-US" altLang="zh-CN" sz="2400" i="1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aseline="-250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6</a:t>
            </a:r>
            <a:r>
              <a:rPr kumimoji="0" lang="en-US" altLang="zh-CN" sz="2400" b="0" baseline="-250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sz="2000" b="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时，</a:t>
            </a:r>
            <a:r>
              <a:rPr kumimoji="0" lang="en-US" altLang="zh-CN" sz="2000" b="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sz="2000" b="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校正子</a:t>
            </a:r>
            <a:r>
              <a:rPr kumimoji="0" lang="en-US" altLang="zh-CN" sz="2000" i="1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S</a:t>
            </a:r>
            <a:r>
              <a:rPr kumimoji="0" lang="en-US" altLang="zh-CN" sz="2000" baseline="-2500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0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为</a:t>
            </a:r>
            <a:r>
              <a:rPr kumimoji="0" lang="en-US" altLang="zh-CN" sz="240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0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；否则</a:t>
            </a:r>
            <a:r>
              <a:rPr kumimoji="0" lang="en-US" altLang="zh-CN" sz="2000" i="1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S</a:t>
            </a:r>
            <a:r>
              <a:rPr kumimoji="0" lang="en-US" altLang="zh-CN" sz="2000" baseline="-2500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000" b="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为</a:t>
            </a:r>
            <a:r>
              <a:rPr kumimoji="0" lang="zh-CN" altLang="en-US" sz="20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0</a:t>
            </a:r>
            <a:r>
              <a:rPr kumimoji="0" lang="zh-CN" altLang="en-US" sz="2000" b="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。</a:t>
            </a:r>
            <a:endParaRPr lang="zh-CN" altLang="en-US" smtClean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83025" y="4410075"/>
            <a:ext cx="100012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同理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：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44038" name="Object 7"/>
          <p:cNvGraphicFramePr>
            <a:graphicFrameLocks noChangeAspect="1"/>
          </p:cNvGraphicFramePr>
          <p:nvPr/>
        </p:nvGraphicFramePr>
        <p:xfrm>
          <a:off x="4792663" y="3648075"/>
          <a:ext cx="310038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Equation" r:id="rId5" imgW="1346200" imgH="228600" progId="Equation.DSMT4">
                  <p:embed/>
                </p:oleObj>
              </mc:Choice>
              <mc:Fallback>
                <p:oleObj name="Equation" r:id="rId5" imgW="13462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663" y="3648075"/>
                        <a:ext cx="3100387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3"/>
          <p:cNvGraphicFramePr>
            <a:graphicFrameLocks noChangeAspect="1"/>
          </p:cNvGraphicFramePr>
          <p:nvPr/>
        </p:nvGraphicFramePr>
        <p:xfrm>
          <a:off x="4824413" y="4410075"/>
          <a:ext cx="310038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Equation" r:id="rId7" imgW="1346200" imgH="228600" progId="Equation.DSMT4">
                  <p:embed/>
                </p:oleObj>
              </mc:Choice>
              <mc:Fallback>
                <p:oleObj name="Equation" r:id="rId7" imgW="13462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4410075"/>
                        <a:ext cx="3100387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9"/>
          <p:cNvGraphicFramePr>
            <a:graphicFrameLocks noChangeAspect="1"/>
          </p:cNvGraphicFramePr>
          <p:nvPr/>
        </p:nvGraphicFramePr>
        <p:xfrm>
          <a:off x="4824413" y="5053013"/>
          <a:ext cx="31305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name="Equation" r:id="rId9" imgW="1358900" imgH="228600" progId="Equation.DSMT4">
                  <p:embed/>
                </p:oleObj>
              </mc:Choice>
              <mc:Fallback>
                <p:oleObj name="Equation" r:id="rId9" imgW="13589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5053013"/>
                        <a:ext cx="313055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41" name="Picture 4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143000"/>
            <a:ext cx="2627312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2628900"/>
            <a:ext cx="22320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82A4CB-19A5-4101-B96E-0E793C0543A8}" type="slidenum">
              <a:rPr lang="en-US" altLang="zh-CN"/>
              <a:pPr>
                <a:defRPr/>
              </a:pPr>
              <a:t>42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40" name="Object 2"/>
          <p:cNvGraphicFramePr>
            <a:graphicFrameLocks noChangeAspect="1"/>
          </p:cNvGraphicFramePr>
          <p:nvPr/>
        </p:nvGraphicFramePr>
        <p:xfrm>
          <a:off x="642938" y="1071563"/>
          <a:ext cx="300037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7" name="Equation" r:id="rId4" imgW="1384300" imgH="711200" progId="Equation.DSMT4">
                  <p:embed/>
                </p:oleObj>
              </mc:Choice>
              <mc:Fallback>
                <p:oleObj name="Equation" r:id="rId4" imgW="1384300" imgH="711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1071563"/>
                        <a:ext cx="300037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884238" y="3357563"/>
          <a:ext cx="2552700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Equation" r:id="rId6" imgW="1155700" imgH="711200" progId="Equation.DSMT4">
                  <p:embed/>
                </p:oleObj>
              </mc:Choice>
              <mc:Fallback>
                <p:oleObj name="Equation" r:id="rId6" imgW="1155700" imgH="711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357563"/>
                        <a:ext cx="2552700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右箭头 10"/>
          <p:cNvSpPr/>
          <p:nvPr/>
        </p:nvSpPr>
        <p:spPr bwMode="auto">
          <a:xfrm rot="5400000">
            <a:off x="1621631" y="2928144"/>
            <a:ext cx="569913" cy="142875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66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0513" y="3943350"/>
            <a:ext cx="52546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b="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(A)</a:t>
            </a:r>
            <a:endParaRPr lang="zh-CN" altLang="en-US" dirty="0"/>
          </a:p>
        </p:txBody>
      </p:sp>
      <p:pic>
        <p:nvPicPr>
          <p:cNvPr id="14397" name="Picture 6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5214938"/>
            <a:ext cx="3500437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98" name="Picture 6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1154113"/>
            <a:ext cx="409892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5" name="Picture 6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7"/>
          <a:stretch>
            <a:fillRect/>
          </a:stretch>
        </p:blipFill>
        <p:spPr bwMode="auto">
          <a:xfrm>
            <a:off x="4035425" y="2428875"/>
            <a:ext cx="446563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61938" y="238125"/>
            <a:ext cx="8413750" cy="534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0" lvl="2" indent="-228600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50000"/>
              <a:buFont typeface="Wingdings" pitchFamily="2" charset="2"/>
              <a:buChar char="n"/>
              <a:defRPr/>
            </a:pPr>
            <a:r>
              <a:rPr kumimoji="0" lang="zh-CN" altLang="en-US" sz="2400" kern="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无错码：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监督位应使上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3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式中 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S</a:t>
            </a:r>
            <a:r>
              <a:rPr kumimoji="0" lang="en-US" altLang="zh-CN" sz="2400" kern="0" baseline="-2500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1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、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S</a:t>
            </a:r>
            <a:r>
              <a:rPr kumimoji="0" lang="en-US" altLang="zh-CN" sz="2400" kern="0" baseline="-2500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2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和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S</a:t>
            </a:r>
            <a:r>
              <a:rPr kumimoji="0" lang="en-US" altLang="zh-CN" sz="2400" kern="0" baseline="-2500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3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的值为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AE99DF-526B-4299-A556-7BBD377EE13C}" type="slidenum">
              <a:rPr lang="en-US" altLang="zh-CN"/>
              <a:pPr>
                <a:defRPr/>
              </a:pPr>
              <a:t>43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2875" y="5286375"/>
            <a:ext cx="5254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b="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(A)</a:t>
            </a:r>
            <a:endParaRPr lang="zh-CN" altLang="en-US" dirty="0"/>
          </a:p>
        </p:txBody>
      </p:sp>
      <p:pic>
        <p:nvPicPr>
          <p:cNvPr id="4608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2047875"/>
            <a:ext cx="50641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4" name="Object 8"/>
          <p:cNvGraphicFramePr>
            <a:graphicFrameLocks noChangeAspect="1"/>
          </p:cNvGraphicFramePr>
          <p:nvPr/>
        </p:nvGraphicFramePr>
        <p:xfrm>
          <a:off x="538163" y="4786313"/>
          <a:ext cx="2319337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" name="Equation" r:id="rId4" imgW="1155700" imgH="711200" progId="Equation.DSMT4">
                  <p:embed/>
                </p:oleObj>
              </mc:Choice>
              <mc:Fallback>
                <p:oleObj name="Equation" r:id="rId4" imgW="1155700" imgH="711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4786313"/>
                        <a:ext cx="2319337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284288"/>
            <a:ext cx="68580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245"/>
          <p:cNvSpPr>
            <a:spLocks noChangeArrowheads="1"/>
          </p:cNvSpPr>
          <p:nvPr/>
        </p:nvSpPr>
        <p:spPr bwMode="auto">
          <a:xfrm>
            <a:off x="668338" y="255588"/>
            <a:ext cx="1255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编码：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7F4C2B-5A1D-4E89-A8EA-19E4CB4012F2}" type="slidenum">
              <a:rPr lang="en-US" altLang="zh-CN"/>
              <a:pPr>
                <a:defRPr/>
              </a:pPr>
              <a:t>44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9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3716338"/>
            <a:ext cx="3757613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38" name="Picture 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601788"/>
            <a:ext cx="3116263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/>
          <p:cNvSpPr/>
          <p:nvPr/>
        </p:nvSpPr>
        <p:spPr bwMode="auto">
          <a:xfrm>
            <a:off x="5500688" y="642938"/>
            <a:ext cx="2928937" cy="150018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47109" name="Object 7"/>
          <p:cNvGraphicFramePr>
            <a:graphicFrameLocks noChangeAspect="1"/>
          </p:cNvGraphicFramePr>
          <p:nvPr/>
        </p:nvGraphicFramePr>
        <p:xfrm>
          <a:off x="5599113" y="671513"/>
          <a:ext cx="28305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5" name="Equation" r:id="rId5" imgW="1346200" imgH="228600" progId="Equation.DSMT4">
                  <p:embed/>
                </p:oleObj>
              </mc:Choice>
              <mc:Fallback>
                <p:oleObj name="Equation" r:id="rId5" imgW="13462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9113" y="671513"/>
                        <a:ext cx="28305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5"/>
          <p:cNvGraphicFramePr>
            <a:graphicFrameLocks noChangeAspect="1"/>
          </p:cNvGraphicFramePr>
          <p:nvPr/>
        </p:nvGraphicFramePr>
        <p:xfrm>
          <a:off x="5572125" y="1171575"/>
          <a:ext cx="28305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6" name="Equation" r:id="rId7" imgW="1346200" imgH="228600" progId="Equation.DSMT4">
                  <p:embed/>
                </p:oleObj>
              </mc:Choice>
              <mc:Fallback>
                <p:oleObj name="Equation" r:id="rId7" imgW="13462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1171575"/>
                        <a:ext cx="283051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9"/>
          <p:cNvGraphicFramePr>
            <a:graphicFrameLocks noChangeAspect="1"/>
          </p:cNvGraphicFramePr>
          <p:nvPr/>
        </p:nvGraphicFramePr>
        <p:xfrm>
          <a:off x="5572125" y="1657350"/>
          <a:ext cx="28575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7" name="Equation" r:id="rId9" imgW="1358900" imgH="228600" progId="Equation.DSMT4">
                  <p:embed/>
                </p:oleObj>
              </mc:Choice>
              <mc:Fallback>
                <p:oleObj name="Equation" r:id="rId9" imgW="13589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1657350"/>
                        <a:ext cx="28575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08025" y="3451225"/>
            <a:ext cx="649288" cy="692150"/>
            <a:chOff x="1655" y="845"/>
            <a:chExt cx="454" cy="453"/>
          </a:xfrm>
        </p:grpSpPr>
        <p:grpSp>
          <p:nvGrpSpPr>
            <p:cNvPr id="47118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47120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7121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7122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7123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7124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47119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642938" y="412750"/>
            <a:ext cx="4040187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接收端译码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——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检错纠错过程</a:t>
            </a:r>
            <a:endParaRPr lang="zh-CN" altLang="en-US" dirty="0"/>
          </a:p>
        </p:txBody>
      </p:sp>
      <p:sp>
        <p:nvSpPr>
          <p:cNvPr id="16429" name="Freeform 10"/>
          <p:cNvSpPr>
            <a:spLocks/>
          </p:cNvSpPr>
          <p:nvPr/>
        </p:nvSpPr>
        <p:spPr bwMode="auto">
          <a:xfrm flipH="1">
            <a:off x="3814763" y="1857375"/>
            <a:ext cx="1614487" cy="571500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99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30" name="Freeform 10"/>
          <p:cNvSpPr>
            <a:spLocks/>
          </p:cNvSpPr>
          <p:nvPr/>
        </p:nvSpPr>
        <p:spPr bwMode="auto">
          <a:xfrm rot="-671715" flipH="1" flipV="1">
            <a:off x="3754438" y="2770188"/>
            <a:ext cx="1685925" cy="571500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99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7116" name="Picture 5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2332038"/>
            <a:ext cx="2619375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14C7B-AEBD-4C06-BDFD-767B549AEF37}" type="slidenum">
              <a:rPr lang="en-US" altLang="zh-CN"/>
              <a:pPr>
                <a:defRPr/>
              </a:pPr>
              <a:t>45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6429" grpId="0" animBg="1"/>
      <p:bldP spid="164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ChangeArrowheads="1"/>
          </p:cNvSpPr>
          <p:nvPr/>
        </p:nvSpPr>
        <p:spPr bwMode="auto">
          <a:xfrm>
            <a:off x="714375" y="1525588"/>
            <a:ext cx="4286250" cy="46196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indent="304800" eaLnBrk="0" hangingPunct="0">
              <a:defRPr/>
            </a:pPr>
            <a:r>
              <a:rPr 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最小码距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：</a:t>
            </a:r>
            <a:endParaRPr lang="en-US" altLang="zh-CN" sz="2400" b="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48132" name="Object 2"/>
          <p:cNvGraphicFramePr>
            <a:graphicFrameLocks noChangeAspect="1"/>
          </p:cNvGraphicFramePr>
          <p:nvPr/>
        </p:nvGraphicFramePr>
        <p:xfrm>
          <a:off x="3121025" y="2852738"/>
          <a:ext cx="18796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Equation" r:id="rId3" imgW="888614" imgH="393529" progId="Equation.DSMT4">
                  <p:embed/>
                </p:oleObj>
              </mc:Choice>
              <mc:Fallback>
                <p:oleObj name="Equation" r:id="rId3" imgW="888614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1025" y="2852738"/>
                        <a:ext cx="18796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矩形 6"/>
          <p:cNvSpPr>
            <a:spLocks noChangeArrowheads="1"/>
          </p:cNvSpPr>
          <p:nvPr/>
        </p:nvSpPr>
        <p:spPr bwMode="auto">
          <a:xfrm>
            <a:off x="1779588" y="3860800"/>
            <a:ext cx="55022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ctr" hangingPunct="0">
              <a:defRPr/>
            </a:pPr>
            <a:r>
              <a:rPr lang="zh-CN" altLang="en-US" sz="2000" b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当 </a:t>
            </a:r>
            <a:r>
              <a:rPr lang="en-US" altLang="zh-CN" sz="2400" i="1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sz="2000" b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很大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和 </a:t>
            </a:r>
            <a:r>
              <a:rPr kumimoji="0" lang="en-US" altLang="zh-CN" sz="2400" i="1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r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很小</a:t>
            </a:r>
            <a:r>
              <a:rPr lang="zh-CN" altLang="en-US" sz="2000" b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时，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码率 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R</a:t>
            </a:r>
            <a:r>
              <a:rPr lang="en-US" altLang="zh-CN" sz="2000" baseline="-30000" dirty="0" err="1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</a:t>
            </a:r>
            <a:r>
              <a:rPr lang="en-US" altLang="zh-CN" sz="2000" baseline="-30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接近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en-US" sz="2000" b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。</a:t>
            </a:r>
            <a:endParaRPr lang="en-US" altLang="zh-CN" sz="2000" b="0" dirty="0">
              <a:solidFill>
                <a:srgbClr val="0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8136" name="矩形 15"/>
          <p:cNvSpPr>
            <a:spLocks noChangeArrowheads="1"/>
          </p:cNvSpPr>
          <p:nvPr/>
        </p:nvSpPr>
        <p:spPr bwMode="auto">
          <a:xfrm>
            <a:off x="558800" y="2852738"/>
            <a:ext cx="2122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3048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编码效率</a:t>
            </a:r>
            <a:r>
              <a:rPr lang="zh-CN" altLang="en-US">
                <a:latin typeface="宋体" pitchFamily="2" charset="-122"/>
                <a:ea typeface="微软雅黑" pitchFamily="34" charset="-122"/>
                <a:cs typeface="Times New Roman" pitchFamily="18" charset="0"/>
              </a:rPr>
              <a:t>：</a:t>
            </a:r>
            <a:endParaRPr lang="en-US" altLang="zh-CN" b="0">
              <a:latin typeface="宋体" pitchFamily="2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8137" name="矩形 16"/>
          <p:cNvSpPr>
            <a:spLocks noChangeArrowheads="1"/>
          </p:cNvSpPr>
          <p:nvPr/>
        </p:nvSpPr>
        <p:spPr bwMode="auto">
          <a:xfrm>
            <a:off x="714375" y="476250"/>
            <a:ext cx="2071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汉明码   </a:t>
            </a:r>
            <a:r>
              <a: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特点</a:t>
            </a:r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:</a:t>
            </a: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2857500" y="1576388"/>
            <a:ext cx="4286250" cy="46196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indent="304800" eaLnBrk="0" hangingPunct="0">
              <a:defRPr/>
            </a:pPr>
            <a:r>
              <a:rPr lang="en-US" altLang="zh-CN" sz="2400" i="1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= 3 </a:t>
            </a:r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（纠</a:t>
            </a: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或检</a:t>
            </a: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8139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4724400"/>
            <a:ext cx="71437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CD8C3-105E-4C33-9826-3CE14170A772}" type="slidenum">
              <a:rPr lang="en-US" altLang="zh-CN"/>
              <a:pPr>
                <a:defRPr/>
              </a:pPr>
              <a:t>46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4"/>
          <p:cNvGraphicFramePr>
            <a:graphicFrameLocks noChangeAspect="1"/>
          </p:cNvGraphicFramePr>
          <p:nvPr/>
        </p:nvGraphicFramePr>
        <p:xfrm>
          <a:off x="3214688" y="2571750"/>
          <a:ext cx="271462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2" name="公式" r:id="rId4" imgW="1409088" imgH="710891" progId="Equation.3">
                  <p:embed/>
                </p:oleObj>
              </mc:Choice>
              <mc:Fallback>
                <p:oleObj name="公式" r:id="rId4" imgW="1409088" imgH="7108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2571750"/>
                        <a:ext cx="2714625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Object 5"/>
          <p:cNvGraphicFramePr>
            <a:graphicFrameLocks noChangeAspect="1"/>
          </p:cNvGraphicFramePr>
          <p:nvPr/>
        </p:nvGraphicFramePr>
        <p:xfrm>
          <a:off x="1844675" y="4214813"/>
          <a:ext cx="6156325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公式" r:id="rId6" imgW="3238500" imgH="711200" progId="Equation.3">
                  <p:embed/>
                </p:oleObj>
              </mc:Choice>
              <mc:Fallback>
                <p:oleObj name="公式" r:id="rId6" imgW="32385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675" y="4214813"/>
                        <a:ext cx="6156325" cy="135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57188" y="485775"/>
            <a:ext cx="4910137" cy="5413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ts val="3500"/>
              </a:lnSpc>
              <a:spcBef>
                <a:spcPct val="20000"/>
              </a:spcBef>
              <a:buClr>
                <a:srgbClr val="FF0000"/>
              </a:buClr>
              <a:buSzPct val="81000"/>
              <a:buFont typeface="Wingdings" pitchFamily="2" charset="2"/>
              <a:buChar char="n"/>
              <a:defRPr/>
            </a:pPr>
            <a:r>
              <a:rPr kumimoji="0" lang="zh-CN" altLang="en-US" sz="28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线性分组码</a:t>
            </a:r>
            <a:r>
              <a:rPr kumimoji="0" lang="zh-CN" altLang="en-US" sz="28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的</a:t>
            </a:r>
            <a:r>
              <a:rPr kumimoji="0" lang="zh-CN" altLang="en-US" sz="28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一般原理</a:t>
            </a:r>
            <a:endParaRPr kumimoji="0" lang="zh-CN" altLang="en-US" sz="280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7250" y="2100263"/>
            <a:ext cx="442912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将前面</a:t>
            </a:r>
            <a:r>
              <a:rPr kumimoji="0" lang="en-US" altLang="zh-CN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(7, 4)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汉明码的监督方程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：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50" y="3786188"/>
            <a:ext cx="2286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改写为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：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5813" y="1190625"/>
            <a:ext cx="2428875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u"/>
              <a:defRPr/>
            </a:pPr>
            <a:r>
              <a:rPr kumimoji="0" lang="en-US" altLang="zh-CN" sz="28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H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b="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---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监督矩阵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endParaRPr lang="zh-CN" altLang="en-US" sz="2400" dirty="0"/>
          </a:p>
        </p:txBody>
      </p:sp>
      <p:pic>
        <p:nvPicPr>
          <p:cNvPr id="49160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5756275"/>
            <a:ext cx="37147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619656-9E9C-4055-8E58-FCECD2B6DE03}" type="slidenum">
              <a:rPr lang="en-US" altLang="zh-CN"/>
              <a:pPr>
                <a:defRPr/>
              </a:pPr>
              <a:t>47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 bwMode="auto">
          <a:xfrm>
            <a:off x="1928813" y="1757363"/>
            <a:ext cx="1428750" cy="157162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 w="38100" cap="flat" cmpd="dbl" algn="ctr">
            <a:solidFill>
              <a:srgbClr val="6666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50179" name="Object 5"/>
          <p:cNvGraphicFramePr>
            <a:graphicFrameLocks noChangeAspect="1"/>
          </p:cNvGraphicFramePr>
          <p:nvPr/>
        </p:nvGraphicFramePr>
        <p:xfrm>
          <a:off x="4725988" y="142875"/>
          <a:ext cx="421163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7" name="公式" r:id="rId3" imgW="3238500" imgH="711200" progId="Equation.3">
                  <p:embed/>
                </p:oleObj>
              </mc:Choice>
              <mc:Fallback>
                <p:oleObj name="公式" r:id="rId3" imgW="32385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8" y="142875"/>
                        <a:ext cx="4211637" cy="9286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85813" y="4214813"/>
            <a:ext cx="95408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简记为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154" name="Object 10"/>
          <p:cNvGraphicFramePr>
            <a:graphicFrameLocks noChangeAspect="1"/>
          </p:cNvGraphicFramePr>
          <p:nvPr/>
        </p:nvGraphicFramePr>
        <p:xfrm>
          <a:off x="2032000" y="1071563"/>
          <a:ext cx="3540125" cy="297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8" name="Equation" r:id="rId5" imgW="1701800" imgH="1447800" progId="Equation.DSMT4">
                  <p:embed/>
                </p:oleObj>
              </mc:Choice>
              <mc:Fallback>
                <p:oleObj name="Equation" r:id="rId5" imgW="1701800" imgH="1447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1071563"/>
                        <a:ext cx="3540125" cy="297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2390775" y="3429000"/>
            <a:ext cx="500063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4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</a:t>
            </a:r>
            <a:r>
              <a:rPr kumimoji="0" lang="en-US" altLang="zh-CN" sz="2400" b="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4786313" y="4714875"/>
            <a:ext cx="34290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kumimoji="0" lang="en-US" altLang="zh-CN" sz="2400" i="1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 </a:t>
            </a:r>
            <a:r>
              <a:rPr kumimoji="0" lang="en-US" altLang="zh-CN" sz="2400" b="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= [</a:t>
            </a:r>
            <a:r>
              <a:rPr kumimoji="0" lang="en-US" altLang="zh-CN" sz="2400" b="0" i="1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="0" kern="0" baseline="-250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6</a:t>
            </a:r>
            <a:r>
              <a:rPr kumimoji="0" lang="en-US" altLang="zh-CN" sz="2400" b="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b="0" i="1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="0" kern="0" baseline="-250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5</a:t>
            </a:r>
            <a:r>
              <a:rPr kumimoji="0" lang="en-US" altLang="zh-CN" sz="2400" b="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b="0" i="1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="0" kern="0" baseline="-250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4</a:t>
            </a:r>
            <a:r>
              <a:rPr kumimoji="0" lang="en-US" altLang="zh-CN" sz="2400" b="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b="0" i="1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="0" kern="0" baseline="-250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en-US" altLang="zh-CN" sz="2400" b="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b="0" i="1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="0" kern="0" baseline="-250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en-US" altLang="zh-CN" sz="2400" b="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b="0" i="1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="0" kern="0" baseline="-250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en-US" altLang="zh-CN" sz="2400" b="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b="0" i="1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b="0" kern="0" baseline="-2500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0</a:t>
            </a:r>
            <a:r>
              <a:rPr kumimoji="0" lang="en-US" altLang="zh-CN" sz="2400" b="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]</a:t>
            </a:r>
          </a:p>
        </p:txBody>
      </p:sp>
      <p:sp>
        <p:nvSpPr>
          <p:cNvPr id="19" name="矩形 18"/>
          <p:cNvSpPr/>
          <p:nvPr/>
        </p:nvSpPr>
        <p:spPr>
          <a:xfrm>
            <a:off x="5753100" y="3668713"/>
            <a:ext cx="1390650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en-US" altLang="zh-CN" sz="240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[000]</a:t>
            </a:r>
          </a:p>
        </p:txBody>
      </p:sp>
      <p:sp>
        <p:nvSpPr>
          <p:cNvPr id="22" name="矩形 21"/>
          <p:cNvSpPr/>
          <p:nvPr/>
        </p:nvSpPr>
        <p:spPr>
          <a:xfrm>
            <a:off x="2057400" y="1285875"/>
            <a:ext cx="12858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监督矩阵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20738" y="5329238"/>
            <a:ext cx="4413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或</a:t>
            </a:r>
            <a:endParaRPr lang="zh-CN" altLang="en-US" dirty="0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 rot="9975282" flipH="1" flipV="1">
            <a:off x="4041775" y="3927475"/>
            <a:ext cx="960438" cy="1062038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214813" y="4214813"/>
            <a:ext cx="69691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转置</a:t>
            </a:r>
            <a:endParaRPr lang="zh-CN" altLang="en-US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37113" y="3243263"/>
            <a:ext cx="69691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转置</a:t>
            </a:r>
            <a:endParaRPr lang="zh-CN" altLang="en-US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 rot="9366397" flipH="1" flipV="1">
            <a:off x="4770438" y="3046413"/>
            <a:ext cx="962025" cy="1062037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529138" y="3957638"/>
            <a:ext cx="8667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4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“</a:t>
            </a:r>
            <a:r>
              <a:rPr kumimoji="0" lang="en-US" altLang="zh-CN" sz="24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</a:t>
            </a:r>
            <a:r>
              <a:rPr kumimoji="0" lang="en-US" altLang="zh-CN" sz="24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” </a:t>
            </a:r>
            <a:endParaRPr lang="zh-CN" altLang="en-US" dirty="0">
              <a:solidFill>
                <a:srgbClr val="0000CC"/>
              </a:solidFill>
            </a:endParaRPr>
          </a:p>
        </p:txBody>
      </p:sp>
      <p:pic>
        <p:nvPicPr>
          <p:cNvPr id="19479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91"/>
          <a:stretch>
            <a:fillRect/>
          </a:stretch>
        </p:blipFill>
        <p:spPr bwMode="auto">
          <a:xfrm>
            <a:off x="1714500" y="5148263"/>
            <a:ext cx="18573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54271"/>
          <a:stretch>
            <a:fillRect/>
          </a:stretch>
        </p:blipFill>
        <p:spPr bwMode="auto">
          <a:xfrm>
            <a:off x="1714500" y="4714875"/>
            <a:ext cx="18573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80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9" b="6343"/>
          <a:stretch>
            <a:fillRect/>
          </a:stretch>
        </p:blipFill>
        <p:spPr bwMode="auto">
          <a:xfrm>
            <a:off x="4572000" y="5286375"/>
            <a:ext cx="3571875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395288" y="476250"/>
            <a:ext cx="294798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表示成如下矩阵形式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：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18E210-1C97-4F21-8448-20A5967DD7D9}" type="slidenum">
              <a:rPr lang="en-US" altLang="zh-CN"/>
              <a:pPr>
                <a:defRPr/>
              </a:pPr>
              <a:t>48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17" grpId="0"/>
      <p:bldP spid="18" grpId="0"/>
      <p:bldP spid="19" grpId="0"/>
      <p:bldP spid="22" grpId="0"/>
      <p:bldP spid="24" grpId="0"/>
      <p:bldP spid="28" grpId="0" animBg="1"/>
      <p:bldP spid="30" grpId="0"/>
      <p:bldP spid="32" grpId="0"/>
      <p:bldP spid="34" grpId="0" animBg="1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386013"/>
            <a:ext cx="771525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AutoShape 2"/>
          <p:cNvSpPr>
            <a:spLocks noChangeArrowheads="1"/>
          </p:cNvSpPr>
          <p:nvPr/>
        </p:nvSpPr>
        <p:spPr bwMode="auto">
          <a:xfrm>
            <a:off x="2143140" y="4417817"/>
            <a:ext cx="785818" cy="714380"/>
          </a:xfrm>
          <a:prstGeom prst="wedgeRoundRectCallout">
            <a:avLst>
              <a:gd name="adj1" fmla="val 30715"/>
              <a:gd name="adj2" fmla="val -72852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just">
              <a:lnSpc>
                <a:spcPts val="2600"/>
              </a:lnSpc>
              <a:defRPr/>
            </a:pP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r </a:t>
            </a:r>
            <a:r>
              <a:rPr lang="en-US" altLang="zh-CN" sz="2000" i="1" dirty="0">
                <a:solidFill>
                  <a:srgbClr val="00339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000" dirty="0">
                <a:solidFill>
                  <a:srgbClr val="00339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行</a:t>
            </a:r>
            <a:endParaRPr lang="en-US" altLang="zh-CN" sz="2000" dirty="0">
              <a:solidFill>
                <a:srgbClr val="003399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Symbol" pitchFamily="18" charset="2"/>
            </a:endParaRPr>
          </a:p>
          <a:p>
            <a:pPr algn="just">
              <a:lnSpc>
                <a:spcPts val="2600"/>
              </a:lnSpc>
              <a:defRPr/>
            </a:pPr>
            <a:r>
              <a:rPr lang="en-US" altLang="zh-CN" sz="2000" i="1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lang="en-US" altLang="zh-CN" sz="2000" i="1" dirty="0">
                <a:solidFill>
                  <a:srgbClr val="00339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000" dirty="0">
                <a:solidFill>
                  <a:srgbClr val="00339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列</a:t>
            </a:r>
            <a:endParaRPr lang="zh-CN" sz="2000" dirty="0">
              <a:solidFill>
                <a:srgbClr val="003399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68613" name="Object 2"/>
          <p:cNvGraphicFramePr>
            <a:graphicFrameLocks noChangeAspect="1"/>
          </p:cNvGraphicFramePr>
          <p:nvPr/>
        </p:nvGraphicFramePr>
        <p:xfrm>
          <a:off x="2571750" y="3346450"/>
          <a:ext cx="2449513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7" name="Equation" r:id="rId5" imgW="1218671" imgH="710891" progId="Equation.DSMT4">
                  <p:embed/>
                </p:oleObj>
              </mc:Choice>
              <mc:Fallback>
                <p:oleObj name="Equation" r:id="rId5" imgW="1218671" imgH="710891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3346450"/>
                        <a:ext cx="2449513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66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000625" y="3760788"/>
            <a:ext cx="1416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=[ </a:t>
            </a:r>
            <a:r>
              <a:rPr lang="en-US" altLang="zh-CN" sz="2800" i="1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P  I</a:t>
            </a:r>
            <a:r>
              <a:rPr lang="en-US" altLang="zh-CN" sz="2800" baseline="-25000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r </a:t>
            </a:r>
            <a:r>
              <a:rPr lang="en-US" altLang="zh-CN" sz="2800" b="0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]</a:t>
            </a:r>
            <a:endParaRPr lang="zh-CN" altLang="en-US" sz="2800" b="0">
              <a:solidFill>
                <a:srgbClr val="FF0000"/>
              </a:solidFill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68621" name="AutoShape 13"/>
          <p:cNvSpPr>
            <a:spLocks noChangeArrowheads="1"/>
          </p:cNvSpPr>
          <p:nvPr/>
        </p:nvSpPr>
        <p:spPr bwMode="auto">
          <a:xfrm>
            <a:off x="5143536" y="4575206"/>
            <a:ext cx="1071538" cy="714380"/>
          </a:xfrm>
          <a:prstGeom prst="wedgeRoundRectCallout">
            <a:avLst>
              <a:gd name="adj1" fmla="val -10314"/>
              <a:gd name="adj2" fmla="val -94351"/>
              <a:gd name="adj3" fmla="val 16667"/>
            </a:avLst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just">
              <a:lnSpc>
                <a:spcPts val="2600"/>
              </a:lnSpc>
              <a:defRPr/>
            </a:pP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</a:t>
            </a:r>
            <a:r>
              <a:rPr lang="en-US" altLang="zh-CN" sz="2000" i="1" dirty="0">
                <a:solidFill>
                  <a:srgbClr val="0000CC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lang="en-US" altLang="zh-CN" sz="2000" i="1" dirty="0">
                <a:solidFill>
                  <a:srgbClr val="0000CC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k </a:t>
            </a:r>
            <a:r>
              <a:rPr lang="zh-CN" altLang="en-US" sz="2000" b="0" dirty="0">
                <a:solidFill>
                  <a:srgbClr val="003399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阶</a:t>
            </a:r>
            <a:endParaRPr lang="en-US" altLang="zh-CN" sz="2000" b="0" dirty="0">
              <a:solidFill>
                <a:srgbClr val="003399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algn="just">
              <a:lnSpc>
                <a:spcPts val="2600"/>
              </a:lnSpc>
              <a:defRPr/>
            </a:pPr>
            <a:r>
              <a:rPr lang="zh-CN" altLang="en-US" sz="2000" b="0" dirty="0">
                <a:solidFill>
                  <a:srgbClr val="003399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矩阵</a:t>
            </a:r>
            <a:endParaRPr lang="zh-CN" sz="2000" b="0" dirty="0">
              <a:solidFill>
                <a:srgbClr val="003399"/>
              </a:solidFill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68622" name="AutoShape 14"/>
          <p:cNvSpPr>
            <a:spLocks noChangeArrowheads="1"/>
          </p:cNvSpPr>
          <p:nvPr/>
        </p:nvSpPr>
        <p:spPr bwMode="auto">
          <a:xfrm>
            <a:off x="6572328" y="4503768"/>
            <a:ext cx="1000100" cy="714380"/>
          </a:xfrm>
          <a:prstGeom prst="wedgeRoundRectCallout">
            <a:avLst>
              <a:gd name="adj1" fmla="val -88279"/>
              <a:gd name="adj2" fmla="val -75155"/>
              <a:gd name="adj3" fmla="val 16667"/>
            </a:avLst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just">
              <a:lnSpc>
                <a:spcPts val="2600"/>
              </a:lnSpc>
              <a:defRPr/>
            </a:pP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</a:t>
            </a:r>
            <a:r>
              <a:rPr lang="en-US" altLang="zh-CN" sz="2000" i="1" dirty="0">
                <a:solidFill>
                  <a:srgbClr val="0000CC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</a:t>
            </a:r>
            <a:r>
              <a:rPr lang="en-US" altLang="zh-CN" sz="2000" i="1" dirty="0">
                <a:solidFill>
                  <a:srgbClr val="0000CC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 </a:t>
            </a:r>
            <a:r>
              <a:rPr lang="zh-CN" altLang="en-US" sz="2000" b="0" dirty="0">
                <a:solidFill>
                  <a:srgbClr val="003399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阶</a:t>
            </a:r>
            <a:endParaRPr lang="en-US" altLang="zh-CN" sz="2000" b="0" dirty="0">
              <a:solidFill>
                <a:srgbClr val="003399"/>
              </a:solidFill>
              <a:latin typeface="Arial" pitchFamily="34" charset="0"/>
              <a:ea typeface="黑体" pitchFamily="2" charset="-122"/>
              <a:cs typeface="Arial" pitchFamily="34" charset="0"/>
            </a:endParaRPr>
          </a:p>
          <a:p>
            <a:pPr algn="just">
              <a:lnSpc>
                <a:spcPts val="2600"/>
              </a:lnSpc>
              <a:defRPr/>
            </a:pPr>
            <a:r>
              <a:rPr lang="zh-CN" altLang="en-US" sz="2000" b="0" dirty="0">
                <a:solidFill>
                  <a:srgbClr val="003399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方阵</a:t>
            </a:r>
            <a:endParaRPr lang="zh-CN" sz="2000" b="0" dirty="0">
              <a:solidFill>
                <a:srgbClr val="003399"/>
              </a:solidFill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6215063" y="3802063"/>
            <a:ext cx="29289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8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典型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监督矩阵</a:t>
            </a:r>
          </a:p>
        </p:txBody>
      </p:sp>
      <p:sp>
        <p:nvSpPr>
          <p:cNvPr id="21" name="矩形 20"/>
          <p:cNvSpPr/>
          <p:nvPr/>
        </p:nvSpPr>
        <p:spPr>
          <a:xfrm>
            <a:off x="642938" y="261938"/>
            <a:ext cx="2428875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u"/>
              <a:defRPr/>
            </a:pPr>
            <a:r>
              <a:rPr kumimoji="0" lang="en-US" altLang="zh-CN" sz="28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H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4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矩阵的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性质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endParaRPr lang="zh-CN" altLang="en-US" sz="2400" dirty="0"/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71500" y="1131888"/>
            <a:ext cx="4429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0066FF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>
                <a:solidFill>
                  <a:srgbClr val="0066FF"/>
                </a:solidFill>
                <a:ea typeface="微软雅黑" pitchFamily="34" charset="-122"/>
                <a:cs typeface="Times New Roman" pitchFamily="18" charset="0"/>
                <a:sym typeface="Symbol" pitchFamily="18" charset="2"/>
              </a:rPr>
              <a:t>① </a:t>
            </a:r>
            <a:r>
              <a:rPr kumimoji="0" lang="en-US" altLang="zh-CN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H</a:t>
            </a:r>
            <a:r>
              <a:rPr kumimoji="0" lang="en-US" altLang="zh-CN" sz="200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的</a:t>
            </a:r>
            <a:r>
              <a:rPr kumimoji="0" lang="zh-CN" altLang="en-US" sz="2000" b="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行数 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等于监督位的数目</a:t>
            </a:r>
            <a:r>
              <a:rPr kumimoji="0" lang="en-US" altLang="zh-CN" i="1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r</a:t>
            </a:r>
            <a:r>
              <a:rPr kumimoji="0" lang="en-US" altLang="zh-CN" sz="200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。</a:t>
            </a:r>
            <a:endParaRPr lang="zh-CN" altLang="en-US" sz="8800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963613" y="1924050"/>
            <a:ext cx="671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H 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的每行中“</a:t>
            </a:r>
            <a:r>
              <a:rPr kumimoji="0" lang="en-US" altLang="zh-CN" sz="200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en-US" altLang="zh-CN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”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的位置表示相应码元之间存在的监督关系。</a:t>
            </a:r>
            <a:endParaRPr lang="zh-CN" altLang="en-US" sz="8800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2" name="组合 20"/>
          <p:cNvGrpSpPr>
            <a:grpSpLocks/>
          </p:cNvGrpSpPr>
          <p:nvPr/>
        </p:nvGrpSpPr>
        <p:grpSpPr bwMode="auto">
          <a:xfrm>
            <a:off x="642938" y="3346450"/>
            <a:ext cx="1214437" cy="928688"/>
            <a:chOff x="6000772" y="428604"/>
            <a:chExt cx="1214469" cy="928696"/>
          </a:xfrm>
        </p:grpSpPr>
        <p:sp>
          <p:nvSpPr>
            <p:cNvPr id="30" name="圆角矩形 29"/>
            <p:cNvSpPr/>
            <p:nvPr/>
          </p:nvSpPr>
          <p:spPr bwMode="auto">
            <a:xfrm>
              <a:off x="6000772" y="428604"/>
              <a:ext cx="1214469" cy="857257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10000"/>
                <a:lumOff val="9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 sz="2000" dirty="0"/>
            </a:p>
          </p:txBody>
        </p:sp>
        <p:sp>
          <p:nvSpPr>
            <p:cNvPr id="51225" name="矩形 15"/>
            <p:cNvSpPr>
              <a:spLocks noChangeArrowheads="1"/>
            </p:cNvSpPr>
            <p:nvPr/>
          </p:nvSpPr>
          <p:spPr bwMode="auto">
            <a:xfrm>
              <a:off x="6000789" y="500042"/>
              <a:ext cx="1214452" cy="400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微软雅黑" pitchFamily="34" charset="-122"/>
                  <a:cs typeface="Times New Roman" pitchFamily="18" charset="0"/>
                </a:rPr>
                <a:t>(7</a:t>
              </a:r>
              <a:r>
                <a:rPr lang="zh-CN" altLang="en-US" sz="2000">
                  <a:ea typeface="微软雅黑" pitchFamily="34" charset="-122"/>
                  <a:cs typeface="Times New Roman" pitchFamily="18" charset="0"/>
                </a:rPr>
                <a:t>，</a:t>
              </a:r>
              <a:r>
                <a:rPr lang="en-US" altLang="zh-CN" sz="2000">
                  <a:ea typeface="微软雅黑" pitchFamily="34" charset="-122"/>
                  <a:cs typeface="Times New Roman" pitchFamily="18" charset="0"/>
                </a:rPr>
                <a:t>4) </a:t>
              </a:r>
              <a:r>
                <a:rPr lang="zh-CN" altLang="en-US" sz="2000">
                  <a:ea typeface="微软雅黑" pitchFamily="34" charset="-122"/>
                  <a:cs typeface="Times New Roman" pitchFamily="18" charset="0"/>
                </a:rPr>
                <a:t>码</a:t>
              </a:r>
            </a:p>
          </p:txBody>
        </p: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6143651" y="857233"/>
              <a:ext cx="857273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2286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  <a:defRPr/>
              </a:pPr>
              <a:r>
                <a:rPr kumimoji="0" lang="en-US" altLang="zh-CN" sz="2400" i="1" kern="0" dirty="0">
                  <a:solidFill>
                    <a:srgbClr val="FF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r </a:t>
              </a:r>
              <a:r>
                <a:rPr kumimoji="0" lang="en-US" altLang="zh-CN" sz="2000" b="0" kern="0" dirty="0">
                  <a:solidFill>
                    <a:srgbClr val="FF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= 3</a:t>
              </a:r>
            </a:p>
          </p:txBody>
        </p:sp>
      </p:grp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571500" y="5432425"/>
            <a:ext cx="8429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0">
                <a:solidFill>
                  <a:srgbClr val="0066FF"/>
                </a:solidFill>
                <a:ea typeface="微软雅黑" pitchFamily="34" charset="-122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>
                <a:solidFill>
                  <a:srgbClr val="0066FF"/>
                </a:solidFill>
                <a:ea typeface="微软雅黑" pitchFamily="34" charset="-122"/>
                <a:cs typeface="Times New Roman" pitchFamily="18" charset="0"/>
                <a:sym typeface="Symbol" pitchFamily="18" charset="2"/>
              </a:rPr>
              <a:t>②</a:t>
            </a:r>
            <a:r>
              <a:rPr kumimoji="0" lang="en-US" altLang="zh-CN" sz="2000" b="0">
                <a:solidFill>
                  <a:srgbClr val="0066FF"/>
                </a:solidFill>
                <a:ea typeface="微软雅黑" pitchFamily="34" charset="-122"/>
                <a:cs typeface="Times New Roman" pitchFamily="18" charset="0"/>
              </a:rPr>
              <a:t>  </a:t>
            </a:r>
            <a:r>
              <a:rPr kumimoji="0" lang="en-US" altLang="zh-CN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H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的各行应该是</a:t>
            </a:r>
            <a:r>
              <a:rPr kumimoji="0" lang="zh-CN" altLang="en-US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线性无关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的，否则得不到</a:t>
            </a:r>
            <a:r>
              <a:rPr kumimoji="0" lang="en-US" altLang="zh-CN" i="1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r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个线性无关的监督关系式。</a:t>
            </a:r>
            <a:endParaRPr lang="zh-CN" altLang="en-US" sz="8800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071563" y="5878513"/>
            <a:ext cx="76438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E4A8"/>
              </a:buClr>
              <a:buSzPct val="50000"/>
              <a:buFontTx/>
              <a:buNone/>
            </a:pP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若一矩阵能写成</a:t>
            </a:r>
            <a:r>
              <a:rPr kumimoji="0" lang="zh-CN" altLang="en-US" sz="2000">
                <a:ea typeface="微软雅黑" pitchFamily="34" charset="-122"/>
                <a:cs typeface="Times New Roman" pitchFamily="18" charset="0"/>
              </a:rPr>
              <a:t>典型阵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形式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[ </a:t>
            </a:r>
            <a:r>
              <a:rPr lang="en-US" altLang="zh-CN" sz="2000" i="1">
                <a:ea typeface="微软雅黑" pitchFamily="34" charset="-122"/>
                <a:cs typeface="Times New Roman" pitchFamily="18" charset="0"/>
              </a:rPr>
              <a:t>P  I</a:t>
            </a:r>
            <a:r>
              <a:rPr lang="en-US" altLang="zh-CN" sz="2000" baseline="-25000">
                <a:ea typeface="微软雅黑" pitchFamily="34" charset="-122"/>
                <a:cs typeface="Times New Roman" pitchFamily="18" charset="0"/>
              </a:rPr>
              <a:t>r 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]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，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则其各行一定是线性无关的。</a:t>
            </a:r>
          </a:p>
        </p:txBody>
      </p:sp>
      <p:pic>
        <p:nvPicPr>
          <p:cNvPr id="20507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292100"/>
            <a:ext cx="2214562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907BBD-093A-4924-9880-80C1C8CCAAA9}" type="slidenum">
              <a:rPr lang="en-US" altLang="zh-CN"/>
              <a:pPr>
                <a:defRPr/>
              </a:pPr>
              <a:t>49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0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23" grpId="0"/>
      <p:bldP spid="24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5286375"/>
            <a:ext cx="35004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矩形 6"/>
          <p:cNvSpPr>
            <a:spLocks noChangeArrowheads="1"/>
          </p:cNvSpPr>
          <p:nvPr/>
        </p:nvSpPr>
        <p:spPr bwMode="auto">
          <a:xfrm>
            <a:off x="500063" y="357188"/>
            <a:ext cx="78581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5000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通信中的情况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sz="2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06513" y="4100513"/>
            <a:ext cx="172243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针对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乘性</a:t>
            </a:r>
            <a:r>
              <a:rPr lang="zh-CN" alt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干扰</a:t>
            </a:r>
            <a:endParaRPr lang="zh-CN" altLang="en-US" sz="2000" b="0" dirty="0"/>
          </a:p>
        </p:txBody>
      </p:sp>
      <p:sp>
        <p:nvSpPr>
          <p:cNvPr id="31" name="矩形 30"/>
          <p:cNvSpPr/>
          <p:nvPr/>
        </p:nvSpPr>
        <p:spPr>
          <a:xfrm>
            <a:off x="1306513" y="4957763"/>
            <a:ext cx="172243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针对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加性</a:t>
            </a:r>
            <a:r>
              <a:rPr lang="zh-CN" alt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干扰</a:t>
            </a:r>
            <a:endParaRPr lang="zh-CN" altLang="en-US" sz="2000" dirty="0"/>
          </a:p>
        </p:txBody>
      </p:sp>
      <p:sp>
        <p:nvSpPr>
          <p:cNvPr id="37" name="AutoShape 11"/>
          <p:cNvSpPr>
            <a:spLocks/>
          </p:cNvSpPr>
          <p:nvPr/>
        </p:nvSpPr>
        <p:spPr bwMode="auto">
          <a:xfrm>
            <a:off x="1143000" y="4300538"/>
            <a:ext cx="185738" cy="823912"/>
          </a:xfrm>
          <a:prstGeom prst="leftBrace">
            <a:avLst>
              <a:gd name="adj1" fmla="val 27191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38" name="AutoShape 11"/>
          <p:cNvSpPr>
            <a:spLocks/>
          </p:cNvSpPr>
          <p:nvPr/>
        </p:nvSpPr>
        <p:spPr bwMode="auto">
          <a:xfrm>
            <a:off x="3302000" y="4914900"/>
            <a:ext cx="196850" cy="571500"/>
          </a:xfrm>
          <a:prstGeom prst="leftBrace">
            <a:avLst>
              <a:gd name="adj1" fmla="val 27191"/>
              <a:gd name="adj2" fmla="val 50000"/>
            </a:avLst>
          </a:prstGeom>
          <a:noFill/>
          <a:ln w="19050">
            <a:solidFill>
              <a:srgbClr val="003399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6152" name="矩形 39"/>
          <p:cNvSpPr>
            <a:spLocks noChangeArrowheads="1"/>
          </p:cNvSpPr>
          <p:nvPr/>
        </p:nvSpPr>
        <p:spPr bwMode="auto">
          <a:xfrm>
            <a:off x="3429000" y="4743450"/>
            <a:ext cx="4714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合理选择调制</a:t>
            </a:r>
            <a:r>
              <a:rPr lang="en-US" altLang="zh-CN" sz="20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解调方法，增大发射功率</a:t>
            </a:r>
            <a:endParaRPr lang="zh-CN" altLang="en-US" sz="200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944813" y="4057650"/>
            <a:ext cx="3160712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sz="2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zh-CN" alt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均衡</a:t>
            </a:r>
            <a:r>
              <a:rPr lang="zh-CN" altLang="en-US" sz="2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等措施</a:t>
            </a:r>
            <a:endParaRPr lang="zh-CN" altLang="en-US" sz="2000" b="0" dirty="0"/>
          </a:p>
        </p:txBody>
      </p:sp>
      <p:cxnSp>
        <p:nvCxnSpPr>
          <p:cNvPr id="46" name="直接连接符 45"/>
          <p:cNvCxnSpPr/>
          <p:nvPr/>
        </p:nvCxnSpPr>
        <p:spPr bwMode="auto">
          <a:xfrm>
            <a:off x="3030538" y="5202238"/>
            <a:ext cx="285750" cy="158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3399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615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428750"/>
            <a:ext cx="7286625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403475"/>
            <a:ext cx="4329112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A4987-57A1-443A-B5A9-F208537EB7AE}" type="slidenum">
              <a:rPr lang="en-US" altLang="zh-CN"/>
              <a:pPr>
                <a:defRPr/>
              </a:pPr>
              <a:t>5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200400" y="1916113"/>
            <a:ext cx="217328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CF01"/>
              </a:buClr>
              <a:buSzPct val="55000"/>
              <a:buFontTx/>
              <a:buNone/>
            </a:pPr>
            <a:r>
              <a:rPr kumimoji="0" lang="zh-CN" altLang="en-US" sz="2000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改写成矩阵形式</a:t>
            </a:r>
            <a:r>
              <a:rPr kumimoji="0" lang="zh-CN" altLang="en-US" sz="2000" b="0">
                <a:solidFill>
                  <a:srgbClr val="000000"/>
                </a:solidFill>
                <a:latin typeface="宋体" pitchFamily="2" charset="-122"/>
                <a:ea typeface="微软雅黑" pitchFamily="34" charset="-122"/>
                <a:cs typeface="Arial" charset="0"/>
              </a:rPr>
              <a:t>：</a:t>
            </a:r>
            <a:endParaRPr kumimoji="0" lang="zh-CN" altLang="en-US" sz="2000" b="0">
              <a:solidFill>
                <a:srgbClr val="000000"/>
              </a:solidFill>
              <a:latin typeface="Arial" charset="0"/>
              <a:ea typeface="微软雅黑" pitchFamily="34" charset="-122"/>
              <a:cs typeface="Arial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1525" y="476250"/>
            <a:ext cx="2428875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SzPct val="65000"/>
              <a:buFont typeface="Wingdings" pitchFamily="2" charset="2"/>
              <a:buChar char="u"/>
              <a:defRPr/>
            </a:pPr>
            <a:r>
              <a:rPr kumimoji="0" lang="en-US" altLang="zh-CN" sz="2800" i="1" smtClean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G</a:t>
            </a:r>
            <a:r>
              <a:rPr kumimoji="0" lang="en-US" altLang="zh-CN" sz="2400" i="1" smtClean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sz="2400" b="0" i="1" smtClean="0">
                <a:solidFill>
                  <a:srgbClr val="00339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---</a:t>
            </a:r>
            <a:r>
              <a:rPr kumimoji="0" lang="zh-CN" altLang="en-US" sz="2400" smtClean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生成矩阵</a:t>
            </a:r>
            <a:r>
              <a:rPr kumimoji="0" lang="zh-CN" altLang="en-US" sz="2400" b="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lang="zh-CN" altLang="en-US" sz="2400" smtClean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825500" y="1412875"/>
          <a:ext cx="2319338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Equation" r:id="rId4" imgW="1155700" imgH="711200" progId="Equation.DSMT4">
                  <p:embed/>
                </p:oleObj>
              </mc:Choice>
              <mc:Fallback>
                <p:oleObj name="Equation" r:id="rId4" imgW="1155700" imgH="71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1412875"/>
                        <a:ext cx="2319338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5724525" y="1249363"/>
          <a:ext cx="2446338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Equation" r:id="rId6" imgW="1219200" imgH="939800" progId="Equation.DSMT4">
                  <p:embed/>
                </p:oleObj>
              </mc:Choice>
              <mc:Fallback>
                <p:oleObj name="Equation" r:id="rId6" imgW="1219200" imgH="93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249363"/>
                        <a:ext cx="2446338" cy="188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6660232" y="3177826"/>
            <a:ext cx="785818" cy="500090"/>
          </a:xfrm>
          <a:prstGeom prst="wedgeRoundRectCallout">
            <a:avLst>
              <a:gd name="adj1" fmla="val -15855"/>
              <a:gd name="adj2" fmla="val -105961"/>
              <a:gd name="adj3" fmla="val 16667"/>
            </a:avLst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just">
              <a:lnSpc>
                <a:spcPts val="2600"/>
              </a:lnSpc>
              <a:defRPr/>
            </a:pPr>
            <a:r>
              <a:rPr lang="en-US" altLang="zh-CN" sz="2400" i="1" dirty="0">
                <a:solidFill>
                  <a:srgbClr val="0000CC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 </a:t>
            </a:r>
            <a:r>
              <a:rPr lang="zh-CN" altLang="en-US" sz="2000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阵</a:t>
            </a:r>
            <a:endParaRPr lang="zh-CN" sz="2000" dirty="0">
              <a:solidFill>
                <a:srgbClr val="0000C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1116013" y="3284538"/>
          <a:ext cx="5214937" cy="178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5" name="Equation" r:id="rId8" imgW="2540000" imgH="914400" progId="Equation.DSMT4">
                  <p:embed/>
                </p:oleObj>
              </mc:Choice>
              <mc:Fallback>
                <p:oleObj name="Equation" r:id="rId8" imgW="2540000" imgH="914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284538"/>
                        <a:ext cx="5214937" cy="178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4616054" y="2927781"/>
            <a:ext cx="857256" cy="500090"/>
          </a:xfrm>
          <a:prstGeom prst="wedgeRoundRectCallout">
            <a:avLst>
              <a:gd name="adj1" fmla="val -73729"/>
              <a:gd name="adj2" fmla="val 42058"/>
              <a:gd name="adj3" fmla="val 16667"/>
            </a:avLst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just">
              <a:lnSpc>
                <a:spcPts val="2600"/>
              </a:lnSpc>
              <a:defRPr/>
            </a:pPr>
            <a:r>
              <a:rPr lang="en-US" altLang="zh-CN" sz="2400" i="1" dirty="0">
                <a:solidFill>
                  <a:srgbClr val="0000CC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Q </a:t>
            </a:r>
            <a:r>
              <a:rPr lang="zh-CN" altLang="en-US" sz="2000" dirty="0">
                <a:solidFill>
                  <a:srgbClr val="0000CC"/>
                </a:solidFill>
                <a:latin typeface="+mn-ea"/>
                <a:ea typeface="+mn-ea"/>
                <a:cs typeface="Arial" pitchFamily="34" charset="0"/>
              </a:rPr>
              <a:t>阵</a:t>
            </a:r>
            <a:endParaRPr lang="zh-CN" sz="2000" dirty="0">
              <a:solidFill>
                <a:srgbClr val="0000CC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6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3" t="41267"/>
          <a:stretch>
            <a:fillRect/>
          </a:stretch>
        </p:blipFill>
        <p:spPr bwMode="auto">
          <a:xfrm>
            <a:off x="754063" y="5795963"/>
            <a:ext cx="7586662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928688" y="5016500"/>
            <a:ext cx="7143750" cy="577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式中，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Q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为一个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k </a:t>
            </a: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Symbol" pitchFamily="18" charset="2"/>
              </a:rPr>
              <a:t></a:t>
            </a: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阶矩阵，它为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P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的转置，即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</a:rPr>
              <a:t>:</a:t>
            </a:r>
            <a:endParaRPr kumimoji="0" lang="en-US" altLang="zh-CN" sz="2400" b="0" kern="0" baseline="30000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36004" y="5036021"/>
            <a:ext cx="1422184" cy="539571"/>
          </a:xfrm>
          <a:prstGeom prst="rect">
            <a:avLst/>
          </a:prstGeom>
          <a:ln w="38100" cmpd="dbl">
            <a:solidFill>
              <a:srgbClr val="990099"/>
            </a:solidFill>
          </a:ln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pPr marL="228600" indent="-228600">
              <a:lnSpc>
                <a:spcPts val="38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en-US" altLang="zh-CN" sz="28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8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Q</a:t>
            </a:r>
            <a:r>
              <a:rPr kumimoji="0" lang="en-US" altLang="zh-CN" sz="28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</a:t>
            </a:r>
            <a:r>
              <a:rPr kumimoji="0" lang="en-US" altLang="zh-CN" sz="28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P</a:t>
            </a:r>
            <a:r>
              <a:rPr kumimoji="0" lang="en-US" altLang="zh-CN" sz="2800" b="0" kern="0" baseline="3000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D6A5DA-F86C-46BD-9DF3-606FA7AD9B76}" type="slidenum">
              <a:rPr lang="en-US" altLang="zh-CN"/>
              <a:pPr>
                <a:defRPr/>
              </a:pPr>
              <a:t>50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6" name="Object 6"/>
          <p:cNvGraphicFramePr>
            <a:graphicFrameLocks noChangeAspect="1"/>
          </p:cNvGraphicFramePr>
          <p:nvPr/>
        </p:nvGraphicFramePr>
        <p:xfrm>
          <a:off x="2419350" y="3856038"/>
          <a:ext cx="389413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公式" r:id="rId3" imgW="1968500" imgH="228600" progId="Equation.3">
                  <p:embed/>
                </p:oleObj>
              </mc:Choice>
              <mc:Fallback>
                <p:oleObj name="公式" r:id="rId3" imgW="19685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350" y="3856038"/>
                        <a:ext cx="389413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8" name="Object 8"/>
          <p:cNvGraphicFramePr>
            <a:graphicFrameLocks noChangeAspect="1"/>
          </p:cNvGraphicFramePr>
          <p:nvPr/>
        </p:nvGraphicFramePr>
        <p:xfrm>
          <a:off x="3208338" y="4564063"/>
          <a:ext cx="22701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公式" r:id="rId5" imgW="1104900" imgH="228600" progId="Equation.3">
                  <p:embed/>
                </p:oleObj>
              </mc:Choice>
              <mc:Fallback>
                <p:oleObj name="公式" r:id="rId5" imgW="11049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338" y="4564063"/>
                        <a:ext cx="2270125" cy="4699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57250" y="333375"/>
            <a:ext cx="6913563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将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Q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的</a:t>
            </a:r>
            <a:r>
              <a:rPr kumimoji="0" lang="zh-CN" altLang="en-US" sz="2000" b="0" kern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左边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加上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个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k 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Symbol" pitchFamily="18" charset="2"/>
              </a:rPr>
              <a:t>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k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阶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单位方阵，就构成矩阵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: </a:t>
            </a:r>
          </a:p>
        </p:txBody>
      </p:sp>
      <p:sp>
        <p:nvSpPr>
          <p:cNvPr id="7" name="矩形 6"/>
          <p:cNvSpPr/>
          <p:nvPr/>
        </p:nvSpPr>
        <p:spPr>
          <a:xfrm>
            <a:off x="762000" y="3336925"/>
            <a:ext cx="1500188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生成矩阵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62000" y="5265738"/>
            <a:ext cx="67468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因此，若找到了码的</a:t>
            </a:r>
            <a:r>
              <a:rPr kumimoji="0" lang="en-US" altLang="zh-CN" sz="20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G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，则编码的方法就完全确定了。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2000" y="5767388"/>
            <a:ext cx="542925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具有</a:t>
            </a:r>
            <a:r>
              <a:rPr kumimoji="0" lang="en-US" altLang="zh-CN" sz="2000" b="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[</a:t>
            </a:r>
            <a:r>
              <a:rPr kumimoji="0" lang="en-US" altLang="zh-CN" sz="20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</a:t>
            </a:r>
            <a:r>
              <a:rPr kumimoji="0" lang="en-US" altLang="zh-CN" sz="2000" b="0" i="1" kern="0" baseline="-2500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k</a:t>
            </a:r>
            <a:r>
              <a:rPr kumimoji="0" lang="en-US" altLang="zh-CN" sz="20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Q</a:t>
            </a:r>
            <a:r>
              <a:rPr kumimoji="0" lang="en-US" altLang="zh-CN" sz="2000" b="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]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形式的称为</a:t>
            </a:r>
            <a:r>
              <a:rPr kumimoji="0"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典型</a:t>
            </a: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生成矩阵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。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905375" y="5710238"/>
            <a:ext cx="364331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lnSpc>
                <a:spcPts val="32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由</a:t>
            </a:r>
            <a:r>
              <a:rPr kumimoji="0"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典型</a:t>
            </a:r>
            <a:r>
              <a:rPr kumimoji="0" lang="en-US" altLang="zh-CN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G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得到的码称为</a:t>
            </a:r>
            <a:r>
              <a:rPr kumimoji="0" lang="zh-CN" altLang="en-US" sz="20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系统码</a:t>
            </a:r>
            <a:r>
              <a:rPr kumimoji="0" lang="zh-CN" altLang="en-US" sz="20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。</a:t>
            </a:r>
            <a:endParaRPr kumimoji="0" lang="en-US" altLang="zh-CN" sz="200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822575" y="1074738"/>
          <a:ext cx="3133725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Equation" r:id="rId7" imgW="1562100" imgH="914400" progId="Equation.DSMT4">
                  <p:embed/>
                </p:oleObj>
              </mc:Choice>
              <mc:Fallback>
                <p:oleObj name="Equation" r:id="rId7" imgW="1562100" imgH="914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1074738"/>
                        <a:ext cx="3133725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208088" y="2259013"/>
            <a:ext cx="69691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称为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reeform 10"/>
          <p:cNvSpPr>
            <a:spLocks/>
          </p:cNvSpPr>
          <p:nvPr/>
        </p:nvSpPr>
        <p:spPr bwMode="auto">
          <a:xfrm rot="11769167" flipH="1">
            <a:off x="1727200" y="1906588"/>
            <a:ext cx="1139825" cy="1308100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19375" y="2290763"/>
            <a:ext cx="17240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典型生成矩阵</a:t>
            </a:r>
            <a:endParaRPr lang="zh-CN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34250" y="3567113"/>
            <a:ext cx="1214438" cy="185261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indent="-228600">
              <a:lnSpc>
                <a:spcPts val="24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18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码组</a:t>
            </a:r>
            <a:r>
              <a:rPr kumimoji="0" lang="en-US" altLang="zh-CN" sz="1800" i="1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A</a:t>
            </a:r>
            <a:r>
              <a:rPr kumimoji="0" lang="zh-CN" altLang="en-US" sz="18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中，</a:t>
            </a:r>
            <a:endParaRPr kumimoji="0" lang="en-US" altLang="zh-CN" sz="1800" kern="0" dirty="0">
              <a:solidFill>
                <a:srgbClr val="000000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  <a:p>
            <a:pPr marL="228600" indent="-228600">
              <a:lnSpc>
                <a:spcPts val="24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18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信息位的</a:t>
            </a:r>
            <a:endParaRPr kumimoji="0" lang="en-US" altLang="zh-CN" sz="1800" kern="0" dirty="0">
              <a:solidFill>
                <a:srgbClr val="000000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  <a:p>
            <a:pPr marL="228600" indent="-228600">
              <a:lnSpc>
                <a:spcPts val="24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18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位置不变，</a:t>
            </a:r>
            <a:endParaRPr kumimoji="0" lang="en-US" altLang="zh-CN" sz="1800" kern="0" dirty="0">
              <a:solidFill>
                <a:srgbClr val="000000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  <a:p>
            <a:pPr marL="228600" indent="-228600">
              <a:lnSpc>
                <a:spcPts val="24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18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监督位</a:t>
            </a:r>
            <a:endParaRPr kumimoji="0" lang="en-US" altLang="zh-CN" sz="1800" kern="0" dirty="0">
              <a:solidFill>
                <a:srgbClr val="000000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  <a:p>
            <a:pPr marL="228600" indent="-228600">
              <a:lnSpc>
                <a:spcPts val="24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1800" kern="0" dirty="0">
                <a:solidFill>
                  <a:srgbClr val="000000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附在其后。 </a:t>
            </a:r>
          </a:p>
        </p:txBody>
      </p:sp>
      <p:cxnSp>
        <p:nvCxnSpPr>
          <p:cNvPr id="19" name="直接连接符 18"/>
          <p:cNvCxnSpPr>
            <a:cxnSpLocks noChangeShapeType="1"/>
          </p:cNvCxnSpPr>
          <p:nvPr/>
        </p:nvCxnSpPr>
        <p:spPr bwMode="auto">
          <a:xfrm rot="16200000" flipV="1">
            <a:off x="7727156" y="5603082"/>
            <a:ext cx="357187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矩形 19"/>
          <p:cNvSpPr/>
          <p:nvPr/>
        </p:nvSpPr>
        <p:spPr>
          <a:xfrm>
            <a:off x="2119313" y="3292475"/>
            <a:ext cx="5072062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CC"/>
                </a:solidFill>
              </a:rPr>
              <a:t>∵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由它可以产生整个码组，即有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: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E1E84B-70CB-417D-B3C2-E7B107EFEF73}" type="slidenum">
              <a:rPr lang="en-US" altLang="zh-CN"/>
              <a:pPr>
                <a:defRPr/>
              </a:pPr>
              <a:t>51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4" grpId="0"/>
      <p:bldP spid="15" grpId="0" animBg="1"/>
      <p:bldP spid="16" grpId="0"/>
      <p:bldP spid="17" grpId="0" animBg="1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5475" y="298450"/>
            <a:ext cx="2428875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u"/>
              <a:defRPr/>
            </a:pPr>
            <a:r>
              <a:rPr kumimoji="0" lang="en-US" altLang="zh-CN" sz="28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G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4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矩阵的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性质</a:t>
            </a:r>
            <a:r>
              <a:rPr kumimoji="0" lang="zh-CN" altLang="en-US" sz="24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endParaRPr lang="zh-CN" altLang="en-US" sz="2400" dirty="0">
              <a:solidFill>
                <a:srgbClr val="003399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138" y="1166813"/>
            <a:ext cx="4429125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400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Symbol" pitchFamily="18" charset="2"/>
              </a:rPr>
              <a:t>①</a:t>
            </a:r>
            <a:r>
              <a:rPr kumimoji="0" lang="en-US" altLang="zh-CN" sz="240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Symbol" pitchFamily="18" charset="2"/>
              </a:rPr>
              <a:t>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G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矩阵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的各行是</a:t>
            </a:r>
            <a:r>
              <a:rPr kumimoji="0" lang="zh-CN" altLang="en-US" sz="20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线性无关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的。</a:t>
            </a:r>
            <a:endParaRPr lang="zh-CN" altLang="en-US" dirty="0"/>
          </a:p>
        </p:txBody>
      </p:sp>
      <p:graphicFrame>
        <p:nvGraphicFramePr>
          <p:cNvPr id="54276" name="Object 8"/>
          <p:cNvGraphicFramePr>
            <a:graphicFrameLocks noChangeAspect="1"/>
          </p:cNvGraphicFramePr>
          <p:nvPr/>
        </p:nvGraphicFramePr>
        <p:xfrm>
          <a:off x="3508375" y="1838325"/>
          <a:ext cx="22701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公式" r:id="rId3" imgW="1104900" imgH="228600" progId="Equation.3">
                  <p:embed/>
                </p:oleObj>
              </mc:Choice>
              <mc:Fallback>
                <p:oleObj name="公式" r:id="rId3" imgW="11049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75" y="1838325"/>
                        <a:ext cx="2270125" cy="46831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437063" y="1169988"/>
            <a:ext cx="1285875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CC"/>
                </a:solidFill>
              </a:rPr>
              <a:t>∵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由式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36625" y="2438400"/>
            <a:ext cx="128111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可以看出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: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405063" y="2406650"/>
            <a:ext cx="5675312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任一码组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都是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G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的各行的线性组合。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09638" y="3048000"/>
            <a:ext cx="7500937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4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G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共有</a:t>
            </a:r>
            <a:r>
              <a:rPr kumimoji="0" lang="en-US" altLang="zh-CN" sz="2400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k</a:t>
            </a:r>
            <a:r>
              <a:rPr kumimoji="0"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行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，若它们线性无关，则可以组合出</a:t>
            </a:r>
            <a:r>
              <a:rPr kumimoji="0" lang="en-US" altLang="zh-CN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kumimoji="0" lang="en-US" altLang="zh-CN" sz="2400" i="1" kern="0" baseline="3000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k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种不同的码组</a:t>
            </a:r>
            <a:r>
              <a:rPr kumimoji="0" lang="en-US" altLang="zh-CN" sz="20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。</a:t>
            </a:r>
            <a:endParaRPr lang="zh-CN" altLang="en-US" b="0" dirty="0"/>
          </a:p>
        </p:txBody>
      </p:sp>
      <p:sp>
        <p:nvSpPr>
          <p:cNvPr id="11" name="矩形 10"/>
          <p:cNvSpPr/>
          <p:nvPr/>
        </p:nvSpPr>
        <p:spPr>
          <a:xfrm>
            <a:off x="5551488" y="3598863"/>
            <a:ext cx="2428875" cy="81121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2800"/>
              </a:lnSpc>
              <a:defRPr/>
            </a:pPr>
            <a:r>
              <a:rPr kumimoji="0" lang="zh-CN" altLang="en-US" sz="2000" kern="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它恰是有</a:t>
            </a:r>
            <a:r>
              <a:rPr kumimoji="0" lang="en-US" altLang="zh-CN" sz="2000" i="1" kern="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k</a:t>
            </a:r>
            <a:r>
              <a:rPr kumimoji="0" lang="zh-CN" altLang="en-US" sz="2000" kern="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位信息位</a:t>
            </a:r>
            <a:endParaRPr kumimoji="0" lang="en-US" altLang="zh-CN" sz="2000" kern="0" dirty="0">
              <a:solidFill>
                <a:schemeClr val="tx1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  <a:p>
            <a:pPr>
              <a:lnSpc>
                <a:spcPts val="2800"/>
              </a:lnSpc>
              <a:defRPr/>
            </a:pPr>
            <a:r>
              <a:rPr kumimoji="0" lang="zh-CN" altLang="en-US" sz="2000" kern="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     的全部码组。</a:t>
            </a:r>
            <a:endParaRPr lang="zh-CN" altLang="en-US" sz="2000" dirty="0">
              <a:solidFill>
                <a:schemeClr val="tx1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</p:txBody>
      </p:sp>
      <p:pic>
        <p:nvPicPr>
          <p:cNvPr id="5428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695825"/>
            <a:ext cx="8001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F4B568-BA74-4ADD-9D91-B56ABFCF049C}" type="slidenum">
              <a:rPr lang="en-US" altLang="zh-CN"/>
              <a:pPr>
                <a:defRPr/>
              </a:pPr>
              <a:t>52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42938" y="500063"/>
            <a:ext cx="2500312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u"/>
              <a:defRPr/>
            </a:pPr>
            <a:r>
              <a:rPr kumimoji="0" lang="en-US" altLang="zh-CN" sz="28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G </a:t>
            </a:r>
            <a:r>
              <a:rPr kumimoji="0" lang="zh-CN" altLang="en-US" sz="24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和</a:t>
            </a:r>
            <a:r>
              <a:rPr kumimoji="0" lang="en-US" sz="28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</a:t>
            </a:r>
            <a:r>
              <a:rPr kumimoji="0" lang="en-US" sz="2400" i="1" kern="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4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的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关系</a:t>
            </a:r>
            <a:r>
              <a:rPr kumimoji="0" lang="zh-CN" altLang="en-US" sz="24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endParaRPr lang="zh-CN" altLang="en-US" sz="2400" dirty="0">
              <a:solidFill>
                <a:srgbClr val="003399"/>
              </a:solidFill>
            </a:endParaRPr>
          </a:p>
        </p:txBody>
      </p:sp>
      <p:pic>
        <p:nvPicPr>
          <p:cNvPr id="55299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4776788"/>
            <a:ext cx="7205663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300" name="组合 12"/>
          <p:cNvGrpSpPr>
            <a:grpSpLocks/>
          </p:cNvGrpSpPr>
          <p:nvPr/>
        </p:nvGrpSpPr>
        <p:grpSpPr bwMode="auto">
          <a:xfrm>
            <a:off x="1643063" y="1285875"/>
            <a:ext cx="6429375" cy="1522413"/>
            <a:chOff x="1643063" y="1285875"/>
            <a:chExt cx="6429375" cy="1522413"/>
          </a:xfrm>
        </p:grpSpPr>
        <p:pic>
          <p:nvPicPr>
            <p:cNvPr id="55306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63" y="1285875"/>
              <a:ext cx="6429375" cy="152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5307" name="直接连接符 7"/>
            <p:cNvCxnSpPr>
              <a:cxnSpLocks noChangeShapeType="1"/>
            </p:cNvCxnSpPr>
            <p:nvPr/>
          </p:nvCxnSpPr>
          <p:spPr bwMode="auto">
            <a:xfrm rot="10800000" flipV="1">
              <a:off x="4071934" y="2071678"/>
              <a:ext cx="214314" cy="1428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8" name="直接连接符 10"/>
            <p:cNvCxnSpPr>
              <a:cxnSpLocks noChangeShapeType="1"/>
            </p:cNvCxnSpPr>
            <p:nvPr/>
          </p:nvCxnSpPr>
          <p:spPr bwMode="auto">
            <a:xfrm rot="16200000" flipH="1">
              <a:off x="4857752" y="2071678"/>
              <a:ext cx="142876" cy="1428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01" name="组合 13"/>
          <p:cNvGrpSpPr>
            <a:grpSpLocks/>
          </p:cNvGrpSpPr>
          <p:nvPr/>
        </p:nvGrpSpPr>
        <p:grpSpPr bwMode="auto">
          <a:xfrm>
            <a:off x="1643063" y="3044825"/>
            <a:ext cx="6505575" cy="1527175"/>
            <a:chOff x="1643063" y="3044825"/>
            <a:chExt cx="6505575" cy="1527175"/>
          </a:xfrm>
        </p:grpSpPr>
        <p:pic>
          <p:nvPicPr>
            <p:cNvPr id="55303" name="Picture 2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63" y="3044825"/>
              <a:ext cx="6505575" cy="152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5304" name="直接连接符 8"/>
            <p:cNvCxnSpPr>
              <a:cxnSpLocks noChangeShapeType="1"/>
            </p:cNvCxnSpPr>
            <p:nvPr/>
          </p:nvCxnSpPr>
          <p:spPr bwMode="auto">
            <a:xfrm rot="10800000" flipV="1">
              <a:off x="4071934" y="3786190"/>
              <a:ext cx="214314" cy="1428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5" name="直接连接符 11"/>
            <p:cNvCxnSpPr>
              <a:cxnSpLocks noChangeShapeType="1"/>
            </p:cNvCxnSpPr>
            <p:nvPr/>
          </p:nvCxnSpPr>
          <p:spPr bwMode="auto">
            <a:xfrm rot="16200000" flipH="1">
              <a:off x="4786314" y="3786190"/>
              <a:ext cx="142876" cy="1428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F5070C-DEBB-419F-BD7D-D6BC1AA54BB1}" type="slidenum">
              <a:rPr lang="en-US" altLang="zh-CN"/>
              <a:pPr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4"/>
          <p:cNvGraphicFramePr>
            <a:graphicFrameLocks noChangeAspect="1"/>
          </p:cNvGraphicFramePr>
          <p:nvPr/>
        </p:nvGraphicFramePr>
        <p:xfrm>
          <a:off x="4641850" y="1916113"/>
          <a:ext cx="26828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5" name="公式" r:id="rId4" imgW="1231366" imgH="228501" progId="Equation.3">
                  <p:embed/>
                </p:oleObj>
              </mc:Choice>
              <mc:Fallback>
                <p:oleObj name="公式" r:id="rId4" imgW="1231366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1916113"/>
                        <a:ext cx="26828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6"/>
          <p:cNvGraphicFramePr>
            <a:graphicFrameLocks noChangeAspect="1"/>
          </p:cNvGraphicFramePr>
          <p:nvPr/>
        </p:nvGraphicFramePr>
        <p:xfrm>
          <a:off x="2527300" y="3286125"/>
          <a:ext cx="40735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6" name="公式" r:id="rId6" imgW="1752600" imgH="228600" progId="Equation.3">
                  <p:embed/>
                </p:oleObj>
              </mc:Choice>
              <mc:Fallback>
                <p:oleObj name="公式" r:id="rId6" imgW="17526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3286125"/>
                        <a:ext cx="40735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8"/>
          <p:cNvGraphicFramePr>
            <a:graphicFrameLocks noChangeAspect="1"/>
          </p:cNvGraphicFramePr>
          <p:nvPr/>
        </p:nvGraphicFramePr>
        <p:xfrm>
          <a:off x="1571625" y="4071938"/>
          <a:ext cx="213836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7" name="公式" r:id="rId8" imgW="1143000" imgH="482600" progId="Equation.3">
                  <p:embed/>
                </p:oleObj>
              </mc:Choice>
              <mc:Fallback>
                <p:oleObj name="公式" r:id="rId8" imgW="1143000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4071938"/>
                        <a:ext cx="2138363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00063" y="428625"/>
            <a:ext cx="4014787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u"/>
              <a:defRPr/>
            </a:pPr>
            <a:r>
              <a:rPr kumimoji="0" lang="zh-CN" altLang="en-US" sz="2800" b="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8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校正子</a:t>
            </a:r>
            <a:r>
              <a:rPr kumimoji="0" lang="zh-CN" altLang="en-US" sz="28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与</a:t>
            </a:r>
            <a:r>
              <a:rPr kumimoji="0" lang="zh-CN" altLang="en-US" sz="28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错误图样 </a:t>
            </a:r>
          </a:p>
        </p:txBody>
      </p:sp>
      <p:sp>
        <p:nvSpPr>
          <p:cNvPr id="7" name="矩形 6"/>
          <p:cNvSpPr/>
          <p:nvPr/>
        </p:nvSpPr>
        <p:spPr>
          <a:xfrm>
            <a:off x="857250" y="1285875"/>
            <a:ext cx="42449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设</a:t>
            </a:r>
            <a:r>
              <a:rPr kumimoji="0" lang="zh-CN" altLang="en-US" sz="200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发送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码组为一个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n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列的行矩阵 </a:t>
            </a:r>
            <a:r>
              <a:rPr kumimoji="0" lang="en-US" altLang="zh-CN" sz="20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zh-CN" altLang="en-US" sz="20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4714875" y="1285875"/>
            <a:ext cx="2846388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   </a:t>
            </a:r>
            <a:r>
              <a:rPr kumimoji="0" lang="zh-CN" altLang="en-US" sz="200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接收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码组的行矩阵 </a:t>
            </a:r>
            <a:r>
              <a:rPr kumimoji="0" lang="en-US" altLang="zh-CN" sz="2000" i="1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885825" y="2643188"/>
            <a:ext cx="7472363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则发送码组和接收码组之差就是</a:t>
            </a:r>
            <a:r>
              <a:rPr kumimoji="0" lang="zh-CN" altLang="en-US" sz="24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错码矩阵（</a:t>
            </a:r>
            <a:r>
              <a:rPr kumimoji="0" lang="zh-CN" altLang="en-US" sz="2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错误图样</a:t>
            </a:r>
            <a:r>
              <a:rPr kumimoji="0" lang="zh-CN" altLang="en-US" sz="24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）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</a:rPr>
              <a:t>：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56329" name="Object 13"/>
          <p:cNvGraphicFramePr>
            <a:graphicFrameLocks noChangeAspect="1"/>
          </p:cNvGraphicFramePr>
          <p:nvPr/>
        </p:nvGraphicFramePr>
        <p:xfrm>
          <a:off x="1257300" y="1916113"/>
          <a:ext cx="2792413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8" name="公式" r:id="rId10" imgW="1282700" imgH="228600" progId="Equation.3">
                  <p:embed/>
                </p:oleObj>
              </mc:Choice>
              <mc:Fallback>
                <p:oleObj name="公式" r:id="rId10" imgW="12827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1916113"/>
                        <a:ext cx="2792413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874713" y="4000500"/>
            <a:ext cx="69691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式中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715125" y="3241675"/>
            <a:ext cx="8699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模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2)</a:t>
            </a:r>
            <a:endParaRPr lang="zh-CN" altLang="en-US" sz="2400" dirty="0"/>
          </a:p>
        </p:txBody>
      </p:sp>
      <p:pic>
        <p:nvPicPr>
          <p:cNvPr id="56332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3987800"/>
            <a:ext cx="40719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3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5138738"/>
            <a:ext cx="7429500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C246A-3337-4010-9E76-7DFF4E2275FC}" type="slidenum">
              <a:rPr lang="en-US" altLang="zh-CN"/>
              <a:pPr>
                <a:defRPr/>
              </a:pPr>
              <a:t>54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2352675"/>
            <a:ext cx="75009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500438" y="1571625"/>
            <a:ext cx="1928812" cy="461963"/>
          </a:xfrm>
          <a:prstGeom prst="rect">
            <a:avLst/>
          </a:prstGeom>
          <a:ln w="38100" cmpd="dbl">
            <a:solidFill>
              <a:srgbClr val="6666FF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4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A 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=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+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E</a:t>
            </a:r>
            <a:endParaRPr lang="zh-CN" altLang="en-US" sz="2400" dirty="0"/>
          </a:p>
        </p:txBody>
      </p:sp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785813" y="2066925"/>
            <a:ext cx="714375" cy="571500"/>
            <a:chOff x="285721" y="3286124"/>
            <a:chExt cx="714380" cy="571504"/>
          </a:xfrm>
        </p:grpSpPr>
        <p:grpSp>
          <p:nvGrpSpPr>
            <p:cNvPr id="57356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57358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57359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57360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57361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57362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57357" name="Text Box 29"/>
            <p:cNvSpPr txBox="1">
              <a:spLocks noChangeArrowheads="1"/>
            </p:cNvSpPr>
            <p:nvPr/>
          </p:nvSpPr>
          <p:spPr bwMode="gray">
            <a:xfrm>
              <a:off x="357158" y="3286124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871538" y="1014413"/>
            <a:ext cx="714375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在接收端，若能求出错误图样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E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就能恢复出发送码组 </a:t>
            </a:r>
            <a:r>
              <a:rPr kumimoji="0" lang="en-US" altLang="zh-CN" sz="2400" i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zh-CN" altLang="en-US" sz="24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，即</a:t>
            </a:r>
            <a:endParaRPr lang="zh-CN" altLang="en-US" sz="2000" dirty="0"/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857250" y="3643313"/>
            <a:ext cx="457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CC"/>
                </a:solidFill>
                <a:latin typeface="Arial" charset="0"/>
                <a:ea typeface="微软雅黑" pitchFamily="34" charset="-122"/>
                <a:cs typeface="Arial" charset="0"/>
              </a:rPr>
              <a:t>∵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任一</a:t>
            </a: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发送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码组 </a:t>
            </a:r>
            <a:r>
              <a:rPr lang="en-US" altLang="zh-CN" sz="2400" i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A</a:t>
            </a:r>
            <a:r>
              <a:rPr lang="en-US" altLang="zh-CN" sz="2400" i="1" dirty="0">
                <a:solidFill>
                  <a:srgbClr val="99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都应满足式：</a:t>
            </a: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857250" y="4829175"/>
            <a:ext cx="5429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CC"/>
                </a:solidFill>
                <a:latin typeface="Arial" charset="0"/>
                <a:ea typeface="微软雅黑" pitchFamily="34" charset="-122"/>
                <a:cs typeface="Arial" charset="0"/>
              </a:rPr>
              <a:t>∴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对于</a:t>
            </a: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接收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码组 </a:t>
            </a:r>
            <a:r>
              <a:rPr lang="en-US" altLang="zh-CN" sz="2400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B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，可通过计算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:</a:t>
            </a:r>
            <a:endParaRPr lang="zh-CN" altLang="en-US" sz="2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6643688" y="5743575"/>
            <a:ext cx="1571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来进行检测。</a:t>
            </a:r>
            <a:endParaRPr lang="zh-CN" altLang="en-US" sz="2000" b="0" dirty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27667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6"/>
          <a:stretch>
            <a:fillRect/>
          </a:stretch>
        </p:blipFill>
        <p:spPr bwMode="auto">
          <a:xfrm>
            <a:off x="2771775" y="4113213"/>
            <a:ext cx="3538538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74" r="-2962" b="-9941"/>
          <a:stretch>
            <a:fillRect/>
          </a:stretch>
        </p:blipFill>
        <p:spPr bwMode="auto">
          <a:xfrm>
            <a:off x="2786063" y="5214938"/>
            <a:ext cx="3643312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0DF5FE-331D-451A-B194-4568C230D8D0}" type="slidenum">
              <a:rPr lang="en-US" altLang="zh-CN"/>
              <a:pPr>
                <a:defRPr/>
              </a:pPr>
              <a:t>55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32"/>
          <a:stretch>
            <a:fillRect/>
          </a:stretch>
        </p:blipFill>
        <p:spPr bwMode="auto">
          <a:xfrm>
            <a:off x="2401888" y="1874838"/>
            <a:ext cx="515778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113" y="1068388"/>
            <a:ext cx="428625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将 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</a:t>
            </a:r>
            <a:r>
              <a:rPr kumimoji="0" lang="en-US" altLang="zh-CN" sz="24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4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+ 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E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代入上式，可得	</a:t>
            </a:r>
            <a:endParaRPr kumimoji="0" lang="fr-FR" altLang="zh-CN" sz="2000" b="0" kern="0" baseline="3000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19750" y="1243013"/>
            <a:ext cx="3492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kern="0" dirty="0">
                <a:solidFill>
                  <a:srgbClr val="0000CC"/>
                </a:solidFill>
                <a:latin typeface="Tahoma"/>
                <a:ea typeface="宋体"/>
              </a:rPr>
              <a:t>0</a:t>
            </a:r>
            <a:endParaRPr lang="zh-CN" altLang="en-US" sz="2000" dirty="0">
              <a:solidFill>
                <a:srgbClr val="0000CC"/>
              </a:solidFill>
            </a:endParaRPr>
          </a:p>
        </p:txBody>
      </p:sp>
      <p:grpSp>
        <p:nvGrpSpPr>
          <p:cNvPr id="58374" name="组合 12"/>
          <p:cNvGrpSpPr>
            <a:grpSpLocks/>
          </p:cNvGrpSpPr>
          <p:nvPr/>
        </p:nvGrpSpPr>
        <p:grpSpPr bwMode="auto">
          <a:xfrm>
            <a:off x="1185863" y="4457700"/>
            <a:ext cx="6172200" cy="476250"/>
            <a:chOff x="1686584" y="3085194"/>
            <a:chExt cx="6171564" cy="475566"/>
          </a:xfrm>
        </p:grpSpPr>
        <p:graphicFrame>
          <p:nvGraphicFramePr>
            <p:cNvPr id="58380" name="Object 6"/>
            <p:cNvGraphicFramePr>
              <a:graphicFrameLocks noChangeAspect="1"/>
            </p:cNvGraphicFramePr>
            <p:nvPr/>
          </p:nvGraphicFramePr>
          <p:xfrm>
            <a:off x="2071670" y="3143248"/>
            <a:ext cx="2155825" cy="417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3" name="公式" r:id="rId4" imgW="926698" imgH="215806" progId="Equation.3">
                    <p:embed/>
                  </p:oleObj>
                </mc:Choice>
                <mc:Fallback>
                  <p:oleObj name="公式" r:id="rId4" imgW="926698" imgH="215806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1670" y="3143248"/>
                          <a:ext cx="2155825" cy="417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矩形 22"/>
            <p:cNvSpPr/>
            <p:nvPr/>
          </p:nvSpPr>
          <p:spPr>
            <a:xfrm>
              <a:off x="1686584" y="3143848"/>
              <a:ext cx="441280" cy="3994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000" b="0" kern="0" dirty="0">
                  <a:solidFill>
                    <a:srgbClr val="00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若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4358071" y="3085194"/>
              <a:ext cx="3500077" cy="4613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en-US" altLang="zh-CN" sz="2000" b="0" kern="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</a:rPr>
                <a:t>,</a:t>
              </a:r>
              <a:r>
                <a:rPr kumimoji="0" lang="en-US" altLang="zh-CN" sz="2000" b="0" kern="0" dirty="0">
                  <a:solidFill>
                    <a:srgbClr val="00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 </a:t>
              </a:r>
              <a:r>
                <a:rPr kumimoji="0" lang="zh-CN" altLang="en-US" sz="2000" b="0" kern="0" dirty="0">
                  <a:solidFill>
                    <a:srgbClr val="00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则 </a:t>
              </a:r>
              <a:r>
                <a:rPr kumimoji="0" lang="en-US" altLang="zh-CN" sz="2400" kern="0" dirty="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S</a:t>
              </a:r>
              <a:r>
                <a:rPr kumimoji="0" lang="zh-CN" altLang="en-US" sz="2000" b="0" kern="0" dirty="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为</a:t>
              </a:r>
              <a:r>
                <a:rPr kumimoji="0" lang="en-US" altLang="zh-CN" sz="2400" kern="0" dirty="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</a:t>
              </a:r>
              <a:r>
                <a:rPr kumimoji="0" lang="zh-CN" altLang="en-US" sz="2000" kern="0" dirty="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，</a:t>
              </a:r>
              <a:r>
                <a:rPr kumimoji="0" lang="zh-CN" altLang="en-US" sz="2000" b="0" kern="0" dirty="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否则 </a:t>
              </a:r>
              <a:r>
                <a:rPr kumimoji="0" lang="en-US" altLang="zh-CN" sz="2400" kern="0" dirty="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S </a:t>
              </a:r>
              <a:r>
                <a:rPr kumimoji="0" lang="zh-CN" altLang="en-US" sz="2000" b="0" kern="0" dirty="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不为 </a:t>
              </a:r>
              <a:r>
                <a:rPr kumimoji="0" lang="en-US" altLang="zh-CN" sz="2400" kern="0" dirty="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</a:t>
              </a:r>
              <a:r>
                <a:rPr kumimoji="0" lang="zh-CN" altLang="en-US" sz="2000" kern="0" dirty="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143000" y="5173663"/>
            <a:ext cx="6929438" cy="4984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ts val="35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因此，可根据</a:t>
            </a:r>
            <a:r>
              <a:rPr kumimoji="0" lang="en-US" altLang="zh-CN" sz="2400" b="0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S</a:t>
            </a:r>
            <a:r>
              <a:rPr kumimoji="0" lang="en-US" altLang="zh-CN" sz="2400" b="0" i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是否为</a:t>
            </a:r>
            <a:r>
              <a:rPr kumimoji="0" lang="en-US" altLang="zh-CN" sz="24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0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判断 接收码组 是否 出错 </a:t>
            </a:r>
            <a:r>
              <a:rPr kumimoji="0" lang="en-US" altLang="zh-CN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!</a:t>
            </a:r>
          </a:p>
        </p:txBody>
      </p:sp>
      <p:pic>
        <p:nvPicPr>
          <p:cNvPr id="5837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68"/>
          <a:stretch>
            <a:fillRect/>
          </a:stretch>
        </p:blipFill>
        <p:spPr bwMode="auto">
          <a:xfrm>
            <a:off x="2432050" y="2603500"/>
            <a:ext cx="51577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形标注 15"/>
          <p:cNvSpPr/>
          <p:nvPr/>
        </p:nvSpPr>
        <p:spPr bwMode="auto">
          <a:xfrm>
            <a:off x="4900613" y="1846263"/>
            <a:ext cx="1014412" cy="714375"/>
          </a:xfrm>
          <a:prstGeom prst="wedgeEllipseCallout">
            <a:avLst>
              <a:gd name="adj1" fmla="val 30742"/>
              <a:gd name="adj2" fmla="val -77690"/>
            </a:avLst>
          </a:prstGeom>
          <a:noFill/>
          <a:ln w="9525" cap="flat" cmpd="sng" algn="ctr">
            <a:solidFill>
              <a:srgbClr val="0000CC"/>
            </a:solidFill>
            <a:prstDash val="dash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pic>
        <p:nvPicPr>
          <p:cNvPr id="58378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586163"/>
            <a:ext cx="778668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7DD565-0978-4E52-951E-3EB7C67AD812}" type="slidenum">
              <a:rPr lang="en-US" altLang="zh-CN"/>
              <a:pPr>
                <a:defRPr/>
              </a:pPr>
              <a:t>56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96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286250"/>
            <a:ext cx="78581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597025"/>
            <a:ext cx="77724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85786" y="1374804"/>
            <a:ext cx="1571636" cy="47269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>
              <a:lnSpc>
                <a:spcPts val="3200"/>
              </a:lnSpc>
              <a:defRPr/>
            </a:pPr>
            <a:r>
              <a:rPr kumimoji="0" lang="en-US" altLang="zh-CN" sz="2000" b="0" dirty="0">
                <a:solidFill>
                  <a:srgbClr val="CC0099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Symbol" pitchFamily="18" charset="2"/>
              </a:rPr>
              <a:t> </a:t>
            </a:r>
            <a:r>
              <a:rPr kumimoji="0" lang="en-US" altLang="zh-CN" sz="2400" b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Symbol" pitchFamily="18" charset="2"/>
              </a:rPr>
              <a:t>① 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封闭性</a:t>
            </a:r>
            <a:endParaRPr kumimoji="0" lang="en-US" altLang="zh-CN" sz="2000" kern="0" dirty="0">
              <a:solidFill>
                <a:srgbClr val="FF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29188" y="1274763"/>
            <a:ext cx="100171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zh-CN" altLang="en-US" sz="18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和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endParaRPr lang="zh-CN" altLang="en-US" sz="2000" dirty="0">
              <a:solidFill>
                <a:srgbClr val="0000C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64313" y="1260475"/>
            <a:ext cx="106521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en-US" altLang="zh-CN" sz="20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+</a:t>
            </a:r>
            <a:r>
              <a:rPr kumimoji="0" lang="en-US" altLang="zh-CN" sz="20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kumimoji="0" lang="en-US" altLang="zh-CN" sz="2000" b="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)</a:t>
            </a:r>
            <a:endParaRPr lang="zh-CN" altLang="en-US" sz="2000" dirty="0">
              <a:solidFill>
                <a:srgbClr val="0000CC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6325" y="2803525"/>
            <a:ext cx="4071938" cy="554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20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证明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：若</a:t>
            </a:r>
            <a:r>
              <a:rPr kumimoji="0" lang="en-US" altLang="zh-CN" sz="20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和</a:t>
            </a:r>
            <a:r>
              <a:rPr kumimoji="0" lang="en-US" altLang="zh-CN" sz="20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是两个码组，则有</a:t>
            </a:r>
          </a:p>
        </p:txBody>
      </p:sp>
      <p:sp>
        <p:nvSpPr>
          <p:cNvPr id="12" name="矩形 11"/>
          <p:cNvSpPr/>
          <p:nvPr/>
        </p:nvSpPr>
        <p:spPr>
          <a:xfrm>
            <a:off x="5148263" y="2917825"/>
            <a:ext cx="3281362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Symbol" pitchFamily="18" charset="2"/>
              </a:rPr>
              <a:t>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</a:t>
            </a:r>
            <a:r>
              <a:rPr kumimoji="0" lang="en-US" altLang="zh-CN" sz="2000" b="0" kern="0" baseline="3000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0 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和 </a:t>
            </a: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Symbol" pitchFamily="18" charset="2"/>
              </a:rPr>
              <a:t>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</a:t>
            </a:r>
            <a:r>
              <a:rPr kumimoji="0" lang="en-US" altLang="zh-CN" sz="2000" b="0" kern="0" baseline="3000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0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57375" y="3232150"/>
            <a:ext cx="2357438" cy="554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将两式相加，有</a:t>
            </a:r>
          </a:p>
        </p:txBody>
      </p:sp>
      <p:sp>
        <p:nvSpPr>
          <p:cNvPr id="14" name="矩形 13"/>
          <p:cNvSpPr/>
          <p:nvPr/>
        </p:nvSpPr>
        <p:spPr>
          <a:xfrm>
            <a:off x="3786188" y="3332163"/>
            <a:ext cx="464343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0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Symbol" pitchFamily="18" charset="2"/>
              </a:rPr>
              <a:t></a:t>
            </a:r>
            <a:r>
              <a:rPr kumimoji="0" lang="en-US" altLang="zh-CN" sz="20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</a:t>
            </a:r>
            <a:r>
              <a:rPr kumimoji="0" lang="en-US" altLang="zh-CN" sz="2000" b="0" kern="0" baseline="3000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+ </a:t>
            </a:r>
            <a:r>
              <a:rPr kumimoji="0" lang="en-US" altLang="zh-CN" sz="20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Symbol" pitchFamily="18" charset="2"/>
              </a:rPr>
              <a:t></a:t>
            </a:r>
            <a:r>
              <a:rPr kumimoji="0" lang="en-US" altLang="zh-CN" sz="200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</a:t>
            </a:r>
            <a:r>
              <a:rPr kumimoji="0" lang="en-US" altLang="zh-CN" sz="2000" b="0" kern="0" baseline="3000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</a:t>
            </a: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+ </a:t>
            </a: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r>
              <a:rPr kumimoji="0" lang="en-US" altLang="zh-CN" sz="2000" b="0" kern="0" baseline="-2500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) </a:t>
            </a: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</a:t>
            </a:r>
            <a:r>
              <a:rPr kumimoji="0" lang="en-US" altLang="zh-CN" sz="2000" b="0" kern="0" baseline="3000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</a:t>
            </a:r>
            <a:r>
              <a:rPr kumimoji="0" lang="en-US" altLang="zh-CN" sz="2000" b="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= 0</a:t>
            </a:r>
            <a:endParaRPr lang="zh-CN" altLang="en-US" dirty="0">
              <a:solidFill>
                <a:srgbClr val="003399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5884" y="4214818"/>
            <a:ext cx="1797290" cy="46166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400" b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Symbol" pitchFamily="18" charset="2"/>
              </a:rPr>
              <a:t>②</a:t>
            </a:r>
            <a:r>
              <a:rPr kumimoji="0" lang="zh-CN" altLang="en-US" sz="240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Symbol" pitchFamily="18" charset="2"/>
              </a:rPr>
              <a:t> 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最小距离</a:t>
            </a:r>
            <a:endParaRPr lang="zh-CN" altLang="en-US" dirty="0">
              <a:solidFill>
                <a:srgbClr val="FF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43813" y="3332163"/>
            <a:ext cx="1211262" cy="400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（证毕）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9113" y="458788"/>
            <a:ext cx="4910137" cy="5413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ts val="3500"/>
              </a:lnSpc>
              <a:spcBef>
                <a:spcPct val="20000"/>
              </a:spcBef>
              <a:buClr>
                <a:srgbClr val="FF0000"/>
              </a:buClr>
              <a:buSzPct val="81000"/>
              <a:buFont typeface="Wingdings" pitchFamily="2" charset="2"/>
              <a:buChar char="n"/>
              <a:defRPr/>
            </a:pPr>
            <a:r>
              <a:rPr kumimoji="0" lang="zh-CN" altLang="en-US" sz="28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线性分组码</a:t>
            </a:r>
            <a:r>
              <a:rPr kumimoji="0" lang="zh-CN" altLang="en-US" sz="28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的</a:t>
            </a:r>
            <a:r>
              <a:rPr kumimoji="0" lang="zh-CN" altLang="en-US" sz="28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性质</a:t>
            </a:r>
            <a:endParaRPr kumimoji="0" lang="zh-CN" altLang="en-US" sz="280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1397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5214938"/>
            <a:ext cx="78168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4C4F72-EFCC-4C3E-8313-09625DE06FAC}" type="slidenum">
              <a:rPr lang="en-US" altLang="zh-CN"/>
              <a:pPr>
                <a:defRPr/>
              </a:pPr>
              <a:t>57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0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8688" y="2071688"/>
          <a:ext cx="4286250" cy="387032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62373"/>
                <a:gridCol w="1074961"/>
                <a:gridCol w="989132"/>
                <a:gridCol w="1059784"/>
              </a:tblGrid>
              <a:tr h="7009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信息位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~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监督位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</a:t>
                      </a:r>
                      <a:r>
                        <a:rPr kumimoji="0" lang="en-US" altLang="zh-CN" sz="20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</a:t>
                      </a:r>
                      <a:r>
                        <a:rPr kumimoji="0" lang="en-US" altLang="zh-CN" sz="20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信息位</a:t>
                      </a:r>
                      <a:endParaRPr kumimoji="0" lang="en-US" altLang="zh-CN" sz="200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~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监督位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</a:t>
                      </a:r>
                      <a:r>
                        <a:rPr kumimoji="0" lang="en-US" altLang="zh-CN" sz="20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</a:t>
                      </a:r>
                      <a:r>
                        <a:rPr kumimoji="0" lang="en-US" altLang="zh-CN" sz="20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91439" marR="91439" marT="45691" marB="45691" horzOverflow="overflow"/>
                </a:tc>
              </a:tr>
              <a:tr h="396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</a:tr>
              <a:tr h="396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0001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1001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</a:tr>
              <a:tr h="396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0010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1010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</a:tr>
              <a:tr h="396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0011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110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1011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001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</a:tr>
              <a:tr h="396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1100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001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</a:tr>
              <a:tr h="396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0101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1101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010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</a:tr>
              <a:tr h="396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0110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1110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</a:tr>
              <a:tr h="396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0111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000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1111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111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1439" marR="91439" marT="45691" marB="45691" horzOverflow="overflow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85813" y="1214438"/>
            <a:ext cx="5500687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表中所列的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(7, 4)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汉明码的最小码距 </a:t>
            </a:r>
            <a:r>
              <a:rPr kumimoji="0" lang="en-US" altLang="zh-CN" sz="2400" b="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</a:t>
            </a:r>
            <a:r>
              <a:rPr kumimoji="0" lang="en-US" altLang="zh-CN" sz="2400" b="0" kern="0" baseline="-25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0</a:t>
            </a:r>
            <a:r>
              <a:rPr kumimoji="0" lang="en-US" altLang="zh-CN" sz="2400" b="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= </a:t>
            </a:r>
            <a:r>
              <a:rPr kumimoji="0" lang="zh-CN" altLang="en-US" sz="2400" b="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？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429375" y="2143125"/>
            <a:ext cx="922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0" i="1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d</a:t>
            </a:r>
            <a:r>
              <a:rPr kumimoji="0" lang="en-US" altLang="zh-CN" b="0" baseline="-25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0</a:t>
            </a:r>
            <a:r>
              <a:rPr kumimoji="0" lang="en-US" altLang="zh-CN" b="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 =3 </a:t>
            </a:r>
            <a:endParaRPr lang="zh-CN" altLang="en-US" sz="8800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43625" y="2786063"/>
            <a:ext cx="157162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纠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 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或检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60473" name="直接连接符 8"/>
          <p:cNvCxnSpPr>
            <a:cxnSpLocks noChangeShapeType="1"/>
          </p:cNvCxnSpPr>
          <p:nvPr/>
        </p:nvCxnSpPr>
        <p:spPr bwMode="auto">
          <a:xfrm rot="5400000">
            <a:off x="1198563" y="4000500"/>
            <a:ext cx="3859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/>
          <p:cNvSpPr/>
          <p:nvPr/>
        </p:nvSpPr>
        <p:spPr>
          <a:xfrm>
            <a:off x="5857875" y="4214813"/>
            <a:ext cx="2236788" cy="1438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Symbol" pitchFamily="18" charset="2"/>
              </a:rPr>
              <a:t>根据性质 </a:t>
            </a:r>
            <a:r>
              <a:rPr kumimoji="0" lang="en-US" altLang="zh-CN" sz="200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Symbol" pitchFamily="18" charset="2"/>
              </a:rPr>
              <a:t>②</a:t>
            </a:r>
          </a:p>
          <a:p>
            <a:pPr>
              <a:lnSpc>
                <a:spcPts val="3500"/>
              </a:lnSpc>
              <a:defRPr/>
            </a:pPr>
            <a:r>
              <a:rPr kumimoji="0" lang="zh-CN" altLang="en-US" sz="2000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Symbol" pitchFamily="18" charset="2"/>
              </a:rPr>
              <a:t>只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需找最小码重</a:t>
            </a:r>
            <a:endParaRPr kumimoji="0" lang="en-US" altLang="zh-CN" sz="2000" b="0" kern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ts val="3500"/>
              </a:lnSpc>
              <a:defRPr/>
            </a:pPr>
            <a:r>
              <a:rPr kumimoji="0" lang="zh-CN" altLang="en-US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无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需两两码组比较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842B16-D298-47A6-80E7-D172BF5805F1}" type="slidenum">
              <a:rPr lang="en-US" altLang="zh-CN"/>
              <a:pPr>
                <a:defRPr/>
              </a:pPr>
              <a:t>58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FAC0F-C5BE-4218-8896-1A0EE4B3A8EF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  <p:grpSp>
        <p:nvGrpSpPr>
          <p:cNvPr id="61443" name="组合 15"/>
          <p:cNvGrpSpPr>
            <a:grpSpLocks/>
          </p:cNvGrpSpPr>
          <p:nvPr/>
        </p:nvGrpSpPr>
        <p:grpSpPr bwMode="auto">
          <a:xfrm>
            <a:off x="398463" y="280988"/>
            <a:ext cx="714375" cy="571500"/>
            <a:chOff x="285721" y="3286124"/>
            <a:chExt cx="714380" cy="571504"/>
          </a:xfrm>
        </p:grpSpPr>
        <p:grpSp>
          <p:nvGrpSpPr>
            <p:cNvPr id="61460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61462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1463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1464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1465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1466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61461" name="Text Box 29"/>
            <p:cNvSpPr txBox="1">
              <a:spLocks noChangeArrowheads="1"/>
            </p:cNvSpPr>
            <p:nvPr/>
          </p:nvSpPr>
          <p:spPr bwMode="gray">
            <a:xfrm>
              <a:off x="357158" y="3286124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sp>
        <p:nvSpPr>
          <p:cNvPr id="61444" name="矩形 10"/>
          <p:cNvSpPr>
            <a:spLocks noChangeArrowheads="1"/>
          </p:cNvSpPr>
          <p:nvPr/>
        </p:nvSpPr>
        <p:spPr bwMode="auto">
          <a:xfrm>
            <a:off x="1112838" y="487363"/>
            <a:ext cx="5500687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已知线性分组码的生成矩阵为</a:t>
            </a:r>
            <a:endParaRPr kumimoji="0" lang="en-US" altLang="zh-CN" b="0">
              <a:solidFill>
                <a:srgbClr val="000000"/>
              </a:solidFill>
              <a:latin typeface="Arial" charset="0"/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求</a:t>
            </a:r>
            <a:r>
              <a:rPr kumimoji="0" lang="zh-CN" altLang="en-US" b="0">
                <a:solidFill>
                  <a:srgbClr val="0000CC"/>
                </a:solidFill>
                <a:latin typeface="Arial" charset="0"/>
                <a:ea typeface="微软雅黑" pitchFamily="34" charset="-122"/>
                <a:cs typeface="Arial" charset="0"/>
              </a:rPr>
              <a:t>监督矩阵</a:t>
            </a:r>
            <a:r>
              <a:rPr kumimoji="0" lang="zh-CN" altLang="en-US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并列出其所有可能的</a:t>
            </a:r>
            <a:r>
              <a:rPr kumimoji="0" lang="zh-CN" altLang="en-US" b="0">
                <a:solidFill>
                  <a:srgbClr val="0000CC"/>
                </a:solidFill>
                <a:latin typeface="Arial" charset="0"/>
                <a:ea typeface="微软雅黑" pitchFamily="34" charset="-122"/>
                <a:cs typeface="Arial" charset="0"/>
              </a:rPr>
              <a:t>码组</a:t>
            </a:r>
            <a:r>
              <a:rPr kumimoji="0" lang="zh-CN" altLang="en-US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。</a:t>
            </a:r>
            <a:endParaRPr lang="zh-CN" altLang="en-US">
              <a:solidFill>
                <a:srgbClr val="FF0000"/>
              </a:solidFill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61445" name="对象 11"/>
          <p:cNvGraphicFramePr>
            <a:graphicFrameLocks noChangeAspect="1"/>
          </p:cNvGraphicFramePr>
          <p:nvPr/>
        </p:nvGraphicFramePr>
        <p:xfrm>
          <a:off x="6443663" y="85725"/>
          <a:ext cx="1808162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7" name="Equation" r:id="rId3" imgW="901309" imgH="710891" progId="Equation.DSMT4">
                  <p:embed/>
                </p:oleObj>
              </mc:Choice>
              <mc:Fallback>
                <p:oleObj name="Equation" r:id="rId3" imgW="901309" imgH="710891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85725"/>
                        <a:ext cx="1808162" cy="1430338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144588" y="1716088"/>
            <a:ext cx="5500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k</a:t>
            </a:r>
            <a:r>
              <a:rPr lang="en-US" altLang="zh-CN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=3</a:t>
            </a:r>
            <a:r>
              <a:rPr lang="zh-CN" altLang="en-US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，</a:t>
            </a:r>
            <a:r>
              <a:rPr lang="en-US" altLang="zh-CN" i="1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=6</a:t>
            </a:r>
            <a:r>
              <a:rPr lang="zh-CN" altLang="en-US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，</a:t>
            </a:r>
            <a:r>
              <a:rPr lang="en-US" altLang="zh-CN" i="1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r</a:t>
            </a:r>
            <a:r>
              <a:rPr lang="en-US" altLang="zh-CN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=3</a:t>
            </a:r>
            <a:r>
              <a:rPr lang="zh-CN" altLang="en-US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，（</a:t>
            </a:r>
            <a:r>
              <a:rPr lang="en-US" altLang="zh-CN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6, 3</a:t>
            </a:r>
            <a:r>
              <a:rPr lang="zh-CN" altLang="en-US">
                <a:solidFill>
                  <a:srgbClr val="FF0000"/>
                </a:solidFill>
                <a:ea typeface="楷体_GB2312" pitchFamily="49" charset="-122"/>
                <a:cs typeface="Times New Roman" pitchFamily="18" charset="0"/>
              </a:rPr>
              <a:t>）码</a:t>
            </a:r>
            <a:endParaRPr lang="en-US" altLang="zh-CN">
              <a:solidFill>
                <a:srgbClr val="FF0000"/>
              </a:solidFill>
              <a:ea typeface="楷体_GB2312" pitchFamily="49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ea typeface="楷体_GB2312" pitchFamily="49" charset="-122"/>
                <a:cs typeface="Times New Roman" pitchFamily="18" charset="0"/>
              </a:rPr>
              <a:t>化为典型生成矩阵</a:t>
            </a:r>
          </a:p>
        </p:txBody>
      </p:sp>
      <p:grpSp>
        <p:nvGrpSpPr>
          <p:cNvPr id="14" name="组合 15"/>
          <p:cNvGrpSpPr>
            <a:grpSpLocks/>
          </p:cNvGrpSpPr>
          <p:nvPr/>
        </p:nvGrpSpPr>
        <p:grpSpPr bwMode="auto">
          <a:xfrm>
            <a:off x="373063" y="1689100"/>
            <a:ext cx="714375" cy="571500"/>
            <a:chOff x="285721" y="3286124"/>
            <a:chExt cx="714380" cy="571504"/>
          </a:xfrm>
        </p:grpSpPr>
        <p:grpSp>
          <p:nvGrpSpPr>
            <p:cNvPr id="61453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61455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1456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1457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1458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1459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61454" name="Text Box 29"/>
            <p:cNvSpPr txBox="1">
              <a:spLocks noChangeArrowheads="1"/>
            </p:cNvSpPr>
            <p:nvPr/>
          </p:nvSpPr>
          <p:spPr bwMode="gray">
            <a:xfrm>
              <a:off x="355498" y="3286124"/>
              <a:ext cx="545346" cy="523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解</a:t>
              </a:r>
            </a:p>
          </p:txBody>
        </p:sp>
      </p:grp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714375" y="2997200"/>
          <a:ext cx="7002463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Equation" r:id="rId5" imgW="3492500" imgH="711200" progId="Equation.DSMT4">
                  <p:embed/>
                </p:oleObj>
              </mc:Choice>
              <mc:Fallback>
                <p:oleObj name="Equation" r:id="rId5" imgW="3492500" imgH="7112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2997200"/>
                        <a:ext cx="7002463" cy="1430338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7758113" y="3502025"/>
          <a:ext cx="12731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" name="Equation" r:id="rId7" imgW="634725" imgH="228501" progId="Equation.DSMT4">
                  <p:embed/>
                </p:oleObj>
              </mc:Choice>
              <mc:Fallback>
                <p:oleObj name="Equation" r:id="rId7" imgW="634725" imgH="228501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8113" y="3502025"/>
                        <a:ext cx="12731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833438" y="4797425"/>
          <a:ext cx="13239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0" name="Equation" r:id="rId9" imgW="660113" imgH="710891" progId="Equation.DSMT4">
                  <p:embed/>
                </p:oleObj>
              </mc:Choice>
              <mc:Fallback>
                <p:oleObj name="Equation" r:id="rId9" imgW="660113" imgH="710891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4797425"/>
                        <a:ext cx="1323975" cy="1430338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2733675" y="4797425"/>
          <a:ext cx="1985963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1" name="Equation" r:id="rId11" imgW="990170" imgH="710891" progId="Equation.DSMT4">
                  <p:embed/>
                </p:oleObj>
              </mc:Choice>
              <mc:Fallback>
                <p:oleObj name="Equation" r:id="rId11" imgW="990170" imgH="710891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675" y="4797425"/>
                        <a:ext cx="1985963" cy="1430338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5399088" y="4797425"/>
          <a:ext cx="2901950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2" name="Equation" r:id="rId13" imgW="1447800" imgH="711200" progId="Equation.DSMT4">
                  <p:embed/>
                </p:oleObj>
              </mc:Choice>
              <mc:Fallback>
                <p:oleObj name="Equation" r:id="rId13" imgW="1447800" imgH="7112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088" y="4797425"/>
                        <a:ext cx="2901950" cy="1430338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ChangeArrowheads="1"/>
          </p:cNvSpPr>
          <p:nvPr/>
        </p:nvSpPr>
        <p:spPr bwMode="auto">
          <a:xfrm>
            <a:off x="1150938" y="4014788"/>
            <a:ext cx="5581650" cy="1304925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1106488" y="2708275"/>
            <a:ext cx="4545012" cy="112553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106488" y="1358900"/>
            <a:ext cx="4545012" cy="121443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836613" y="368300"/>
            <a:ext cx="944562" cy="457200"/>
          </a:xfrm>
          <a:solidFill>
            <a:srgbClr val="E8E8E8"/>
          </a:solidFill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SzPct val="80000"/>
              <a:buFont typeface="Wingdings" pitchFamily="2" charset="2"/>
              <a:buNone/>
            </a:pPr>
            <a:r>
              <a:rPr lang="zh-CN" altLang="en-US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举例</a:t>
            </a:r>
          </a:p>
        </p:txBody>
      </p:sp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7181850" y="2979738"/>
            <a:ext cx="1349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检错</a:t>
            </a:r>
          </a:p>
        </p:txBody>
      </p:sp>
      <p:sp>
        <p:nvSpPr>
          <p:cNvPr id="7175" name="Rectangle 8"/>
          <p:cNvSpPr>
            <a:spLocks noChangeArrowheads="1"/>
          </p:cNvSpPr>
          <p:nvPr/>
        </p:nvSpPr>
        <p:spPr bwMode="auto">
          <a:xfrm>
            <a:off x="7227888" y="4329113"/>
            <a:ext cx="1349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纠错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D0F272-52E2-495B-881F-18446FE5DC84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7177" name="Rectangle 3"/>
          <p:cNvSpPr>
            <a:spLocks noGrp="1" noChangeArrowheads="1"/>
          </p:cNvSpPr>
          <p:nvPr>
            <p:ph idx="1"/>
          </p:nvPr>
        </p:nvSpPr>
        <p:spPr>
          <a:xfrm>
            <a:off x="1128713" y="1566863"/>
            <a:ext cx="6492875" cy="45339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明天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14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～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16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开会。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明天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</a:t>
            </a:r>
            <a:r>
              <a:rPr lang="en-US" altLang="zh-CN" b="1" smtClean="0">
                <a:solidFill>
                  <a:schemeClr val="hlink"/>
                </a:solidFill>
                <a:latin typeface="Arial" charset="0"/>
                <a:ea typeface="华文细黑" pitchFamily="2" charset="-122"/>
                <a:cs typeface="Arial" charset="0"/>
              </a:rPr>
              <a:t>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～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16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开会。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smtClean="0">
              <a:latin typeface="Arial" charset="0"/>
              <a:ea typeface="华文细黑" pitchFamily="2" charset="-122"/>
              <a:cs typeface="Arial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明天下午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14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～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16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开会。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明天下午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</a:t>
            </a:r>
            <a:r>
              <a:rPr lang="en-US" altLang="zh-CN" b="1" smtClean="0">
                <a:solidFill>
                  <a:schemeClr val="hlink"/>
                </a:solidFill>
                <a:latin typeface="Arial" charset="0"/>
                <a:ea typeface="华文细黑" pitchFamily="2" charset="-122"/>
                <a:cs typeface="Arial" charset="0"/>
              </a:rPr>
              <a:t>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～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16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开会。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smtClean="0">
              <a:latin typeface="Arial" charset="0"/>
              <a:ea typeface="华文细黑" pitchFamily="2" charset="-122"/>
              <a:cs typeface="Arial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明天下午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14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～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16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开两小时会。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明天下午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</a:t>
            </a:r>
            <a:r>
              <a:rPr lang="en-US" altLang="zh-CN" b="1" smtClean="0">
                <a:solidFill>
                  <a:schemeClr val="hlink"/>
                </a:solidFill>
                <a:latin typeface="Arial" charset="0"/>
                <a:ea typeface="华文细黑" pitchFamily="2" charset="-122"/>
                <a:cs typeface="Arial" charset="0"/>
              </a:rPr>
              <a:t>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～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16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b="1" smtClean="0">
                <a:latin typeface="Arial" charset="0"/>
                <a:ea typeface="华文细黑" pitchFamily="2" charset="-122"/>
                <a:cs typeface="Arial" charset="0"/>
              </a:rPr>
              <a:t>00</a:t>
            </a:r>
            <a:r>
              <a:rPr lang="zh-CN" altLang="en-US" b="1" smtClean="0">
                <a:latin typeface="Arial" charset="0"/>
                <a:ea typeface="华文细黑" pitchFamily="2" charset="-122"/>
                <a:cs typeface="Arial" charset="0"/>
              </a:rPr>
              <a:t>开两小时会。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9CAEE4-113C-4834-8862-96A074195805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  <p:graphicFrame>
        <p:nvGraphicFramePr>
          <p:cNvPr id="62467" name="对象 2"/>
          <p:cNvGraphicFramePr>
            <a:graphicFrameLocks noChangeAspect="1"/>
          </p:cNvGraphicFramePr>
          <p:nvPr/>
        </p:nvGraphicFramePr>
        <p:xfrm>
          <a:off x="0" y="1195388"/>
          <a:ext cx="1935163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Equation" r:id="rId3" imgW="965200" imgH="711200" progId="Equation.DSMT4">
                  <p:embed/>
                </p:oleObj>
              </mc:Choice>
              <mc:Fallback>
                <p:oleObj name="Equation" r:id="rId3" imgW="965200" imgH="711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95388"/>
                        <a:ext cx="1935163" cy="1430337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矩形 3"/>
          <p:cNvSpPr>
            <a:spLocks noChangeArrowheads="1"/>
          </p:cNvSpPr>
          <p:nvPr/>
        </p:nvSpPr>
        <p:spPr bwMode="auto">
          <a:xfrm>
            <a:off x="611188" y="333375"/>
            <a:ext cx="2447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ea typeface="楷体_GB2312" pitchFamily="49" charset="-122"/>
                <a:cs typeface="Times New Roman" pitchFamily="18" charset="0"/>
              </a:rPr>
              <a:t>求所有码组</a:t>
            </a:r>
            <a:r>
              <a:rPr lang="en-US" altLang="zh-CN" i="1">
                <a:ea typeface="楷体_GB2312" pitchFamily="49" charset="-122"/>
                <a:cs typeface="Times New Roman" pitchFamily="18" charset="0"/>
              </a:rPr>
              <a:t>A</a:t>
            </a:r>
            <a:endParaRPr lang="zh-CN" altLang="en-US" i="1"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62470" name="对象 5"/>
          <p:cNvGraphicFramePr>
            <a:graphicFrameLocks noChangeAspect="1"/>
          </p:cNvGraphicFramePr>
          <p:nvPr/>
        </p:nvGraphicFramePr>
        <p:xfrm>
          <a:off x="3362325" y="320675"/>
          <a:ext cx="21605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Equation" r:id="rId5" imgW="914400" imgH="254000" progId="Equation.DSMT4">
                  <p:embed/>
                </p:oleObj>
              </mc:Choice>
              <mc:Fallback>
                <p:oleObj name="Equation" r:id="rId5" imgW="914400" imgH="2540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320675"/>
                        <a:ext cx="2160588" cy="600075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2472" name="矩形 8"/>
          <p:cNvSpPr>
            <a:spLocks noChangeArrowheads="1"/>
          </p:cNvSpPr>
          <p:nvPr/>
        </p:nvSpPr>
        <p:spPr bwMode="auto">
          <a:xfrm>
            <a:off x="2159000" y="1217613"/>
            <a:ext cx="1439863" cy="4524375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000  000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001  011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010  110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011  101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100  101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101  110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110   011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111   000</a:t>
            </a:r>
            <a:endParaRPr lang="zh-CN" altLang="en-US" b="0">
              <a:latin typeface="Arial" charset="0"/>
              <a:ea typeface="楷体_GB2312" pitchFamily="49" charset="-122"/>
              <a:cs typeface="Arial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335838" y="1189038"/>
          <a:ext cx="1808162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Equation" r:id="rId7" imgW="901309" imgH="710891" progId="Equation.DSMT4">
                  <p:embed/>
                </p:oleObj>
              </mc:Choice>
              <mc:Fallback>
                <p:oleObj name="Equation" r:id="rId7" imgW="901309" imgH="710891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5838" y="1189038"/>
                        <a:ext cx="1808162" cy="1430337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795963" y="1233488"/>
            <a:ext cx="1439862" cy="4524375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000  000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010  110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100  101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110   011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001  011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011  101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101  110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" charset="0"/>
                <a:ea typeface="楷体_GB2312" pitchFamily="49" charset="-122"/>
                <a:cs typeface="Arial" charset="0"/>
              </a:rPr>
              <a:t>111   000</a:t>
            </a:r>
            <a:endParaRPr lang="zh-CN" altLang="en-US" b="0">
              <a:latin typeface="Arial" charset="0"/>
              <a:ea typeface="楷体_GB2312" pitchFamily="49" charset="-122"/>
              <a:cs typeface="Arial" charset="0"/>
            </a:endParaRPr>
          </a:p>
        </p:txBody>
      </p:sp>
      <p:sp>
        <p:nvSpPr>
          <p:cNvPr id="62475" name="矩形 11"/>
          <p:cNvSpPr>
            <a:spLocks noChangeArrowheads="1"/>
          </p:cNvSpPr>
          <p:nvPr/>
        </p:nvSpPr>
        <p:spPr bwMode="auto">
          <a:xfrm>
            <a:off x="323850" y="4005263"/>
            <a:ext cx="1944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典型阵</a:t>
            </a:r>
            <a:r>
              <a:rPr lang="zh-CN" altLang="en-US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产生</a:t>
            </a:r>
            <a:r>
              <a:rPr lang="zh-CN" altLang="en-US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系统码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7451725" y="3789363"/>
            <a:ext cx="1584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非典型阵</a:t>
            </a:r>
            <a:r>
              <a:rPr lang="zh-CN" altLang="en-US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产生</a:t>
            </a:r>
            <a:endParaRPr lang="en-US" altLang="zh-CN">
              <a:latin typeface="华文细黑" pitchFamily="2" charset="-122"/>
              <a:ea typeface="华文细黑" pitchFamily="2" charset="-122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非系统码</a:t>
            </a:r>
          </a:p>
        </p:txBody>
      </p:sp>
      <p:sp>
        <p:nvSpPr>
          <p:cNvPr id="14" name="矩形 13"/>
          <p:cNvSpPr/>
          <p:nvPr/>
        </p:nvSpPr>
        <p:spPr>
          <a:xfrm>
            <a:off x="4787900" y="1231900"/>
            <a:ext cx="720725" cy="4524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011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  <a:endParaRPr lang="zh-CN" altLang="en-US" sz="2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787900" y="5757863"/>
            <a:ext cx="9366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信息码元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6"/>
          <p:cNvSpPr txBox="1">
            <a:spLocks noChangeArrowheads="1"/>
          </p:cNvSpPr>
          <p:nvPr/>
        </p:nvSpPr>
        <p:spPr bwMode="gray">
          <a:xfrm>
            <a:off x="3619500" y="2230438"/>
            <a:ext cx="23574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循 环 码</a:t>
            </a:r>
          </a:p>
        </p:txBody>
      </p:sp>
      <p:sp>
        <p:nvSpPr>
          <p:cNvPr id="13" name="矩形 12"/>
          <p:cNvSpPr/>
          <p:nvPr/>
        </p:nvSpPr>
        <p:spPr>
          <a:xfrm>
            <a:off x="1619250" y="4740275"/>
            <a:ext cx="6858000" cy="4905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zh-CN" alt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它除了具有线性分组码的一般性质外，还具有循环性。</a:t>
            </a:r>
            <a:endParaRPr lang="zh-CN" altLang="en-US" sz="20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642938" y="1700213"/>
            <a:ext cx="19272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 sz="400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§</a:t>
            </a:r>
            <a:r>
              <a:rPr lang="en-US" altLang="en-US" sz="400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400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.6</a:t>
            </a:r>
            <a:r>
              <a:rPr lang="en-US" altLang="zh-CN" sz="400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cs typeface="Arial" charset="0"/>
              </a:rPr>
              <a:t> </a:t>
            </a:r>
            <a:endParaRPr lang="zh-CN" altLang="en-US" sz="4000" dirty="0">
              <a:solidFill>
                <a:srgbClr val="99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349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3159125"/>
            <a:ext cx="6624637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85FE0-C390-4B54-BAA5-AC4FB045061A}" type="slidenum">
              <a:rPr lang="en-US" altLang="zh-CN"/>
              <a:pPr>
                <a:defRPr/>
              </a:pPr>
              <a:t>61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2003425"/>
            <a:ext cx="7488237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364288" y="1555750"/>
            <a:ext cx="1968500" cy="4619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400" kern="0" dirty="0">
                <a:solidFill>
                  <a:srgbClr val="003399"/>
                </a:solidFill>
                <a:latin typeface="Tahoma"/>
                <a:ea typeface="宋体"/>
              </a:rPr>
              <a:t>(7, 3)</a:t>
            </a:r>
            <a:r>
              <a:rPr kumimoji="0" lang="zh-CN" altLang="en-US" sz="2400" kern="0" dirty="0">
                <a:solidFill>
                  <a:srgbClr val="003399"/>
                </a:solidFill>
                <a:latin typeface="Tahoma"/>
                <a:ea typeface="宋体"/>
              </a:rPr>
              <a:t>循环码</a:t>
            </a:r>
            <a:endParaRPr lang="zh-CN" altLang="en-US" sz="2400" dirty="0">
              <a:solidFill>
                <a:srgbClr val="003399"/>
              </a:solidFill>
            </a:endParaRPr>
          </a:p>
        </p:txBody>
      </p:sp>
      <p:pic>
        <p:nvPicPr>
          <p:cNvPr id="6451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98"/>
          <a:stretch>
            <a:fillRect/>
          </a:stretch>
        </p:blipFill>
        <p:spPr bwMode="auto">
          <a:xfrm>
            <a:off x="384175" y="476250"/>
            <a:ext cx="792956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AutoShape 239"/>
          <p:cNvCxnSpPr>
            <a:cxnSpLocks noChangeShapeType="1"/>
          </p:cNvCxnSpPr>
          <p:nvPr/>
        </p:nvCxnSpPr>
        <p:spPr bwMode="auto">
          <a:xfrm flipV="1">
            <a:off x="1806575" y="3668713"/>
            <a:ext cx="1588" cy="457200"/>
          </a:xfrm>
          <a:prstGeom prst="curvedConnector3">
            <a:avLst>
              <a:gd name="adj1" fmla="val 9022306"/>
            </a:avLst>
          </a:prstGeom>
          <a:noFill/>
          <a:ln w="158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Line 240"/>
          <p:cNvSpPr>
            <a:spLocks noChangeShapeType="1"/>
          </p:cNvSpPr>
          <p:nvPr/>
        </p:nvSpPr>
        <p:spPr bwMode="auto">
          <a:xfrm flipV="1">
            <a:off x="4581525" y="3295650"/>
            <a:ext cx="561975" cy="269875"/>
          </a:xfrm>
          <a:prstGeom prst="line">
            <a:avLst/>
          </a:prstGeom>
          <a:noFill/>
          <a:ln w="158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1" name="AutoShape 242"/>
          <p:cNvCxnSpPr>
            <a:cxnSpLocks noChangeShapeType="1"/>
          </p:cNvCxnSpPr>
          <p:nvPr/>
        </p:nvCxnSpPr>
        <p:spPr bwMode="auto">
          <a:xfrm>
            <a:off x="5553075" y="3181350"/>
            <a:ext cx="1588" cy="914400"/>
          </a:xfrm>
          <a:prstGeom prst="curvedConnector3">
            <a:avLst>
              <a:gd name="adj1" fmla="val 14400000"/>
            </a:avLst>
          </a:prstGeom>
          <a:noFill/>
          <a:ln w="158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243"/>
          <p:cNvCxnSpPr>
            <a:cxnSpLocks noChangeShapeType="1"/>
          </p:cNvCxnSpPr>
          <p:nvPr/>
        </p:nvCxnSpPr>
        <p:spPr bwMode="auto">
          <a:xfrm rot="5400000">
            <a:off x="5354638" y="4386263"/>
            <a:ext cx="400050" cy="57150"/>
          </a:xfrm>
          <a:prstGeom prst="curvedConnector4">
            <a:avLst>
              <a:gd name="adj1" fmla="val 7069"/>
              <a:gd name="adj2" fmla="val -111111"/>
            </a:avLst>
          </a:prstGeom>
          <a:noFill/>
          <a:ln w="158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Line 244"/>
          <p:cNvSpPr>
            <a:spLocks noChangeShapeType="1"/>
          </p:cNvSpPr>
          <p:nvPr/>
        </p:nvSpPr>
        <p:spPr bwMode="auto">
          <a:xfrm flipH="1">
            <a:off x="4581525" y="3676650"/>
            <a:ext cx="561975" cy="360363"/>
          </a:xfrm>
          <a:prstGeom prst="line">
            <a:avLst/>
          </a:prstGeom>
          <a:noFill/>
          <a:ln w="158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245"/>
          <p:cNvSpPr>
            <a:spLocks noChangeShapeType="1"/>
          </p:cNvSpPr>
          <p:nvPr/>
        </p:nvSpPr>
        <p:spPr bwMode="auto">
          <a:xfrm flipV="1">
            <a:off x="4581525" y="3856038"/>
            <a:ext cx="561975" cy="558800"/>
          </a:xfrm>
          <a:prstGeom prst="line">
            <a:avLst/>
          </a:prstGeom>
          <a:noFill/>
          <a:ln w="158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246"/>
          <p:cNvSpPr>
            <a:spLocks noChangeShapeType="1"/>
          </p:cNvSpPr>
          <p:nvPr/>
        </p:nvSpPr>
        <p:spPr bwMode="auto">
          <a:xfrm flipH="1">
            <a:off x="4581525" y="4576763"/>
            <a:ext cx="561975" cy="0"/>
          </a:xfrm>
          <a:prstGeom prst="line">
            <a:avLst/>
          </a:prstGeom>
          <a:noFill/>
          <a:ln w="158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4524" name="组合 13"/>
          <p:cNvGrpSpPr>
            <a:grpSpLocks/>
          </p:cNvGrpSpPr>
          <p:nvPr/>
        </p:nvGrpSpPr>
        <p:grpSpPr bwMode="auto">
          <a:xfrm>
            <a:off x="703263" y="5314950"/>
            <a:ext cx="1182687" cy="714375"/>
            <a:chOff x="285720" y="5214950"/>
            <a:chExt cx="1183111" cy="714375"/>
          </a:xfrm>
        </p:grpSpPr>
        <p:sp>
          <p:nvSpPr>
            <p:cNvPr id="17" name="椭圆 16"/>
            <p:cNvSpPr/>
            <p:nvPr/>
          </p:nvSpPr>
          <p:spPr bwMode="auto">
            <a:xfrm>
              <a:off x="285720" y="5214950"/>
              <a:ext cx="1071946" cy="714375"/>
            </a:xfrm>
            <a:prstGeom prst="ellipse">
              <a:avLst/>
            </a:prstGeom>
            <a:solidFill>
              <a:schemeClr val="bg2">
                <a:lumMod val="10000"/>
                <a:lumOff val="9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355595" y="5300675"/>
              <a:ext cx="1113236" cy="461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sz="2400" kern="0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注意：</a:t>
              </a:r>
              <a:endParaRPr lang="zh-CN" altLang="en-US" sz="24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pic>
        <p:nvPicPr>
          <p:cNvPr id="6452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6"/>
          <a:stretch>
            <a:fillRect/>
          </a:stretch>
        </p:blipFill>
        <p:spPr bwMode="auto">
          <a:xfrm>
            <a:off x="1893888" y="5157788"/>
            <a:ext cx="5030787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21596-FD7B-4C3D-BF60-D668AAB56B45}" type="slidenum">
              <a:rPr lang="en-US" altLang="zh-CN"/>
              <a:pPr>
                <a:defRPr/>
              </a:pPr>
              <a:t>62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07950" y="1484313"/>
            <a:ext cx="8351838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3" eaLnBrk="1" hangingPunct="1">
              <a:lnSpc>
                <a:spcPct val="110000"/>
              </a:lnSpc>
              <a:buClr>
                <a:srgbClr val="FFCF01"/>
              </a:buClr>
              <a:buFont typeface="Wingdings" pitchFamily="2" charset="2"/>
              <a:buNone/>
              <a:defRPr/>
            </a:pPr>
            <a:r>
              <a:rPr kumimoji="0" lang="en-US" altLang="zh-CN" sz="2800" kern="0" dirty="0" smtClean="0">
                <a:solidFill>
                  <a:srgbClr val="000000"/>
                </a:solidFill>
              </a:rPr>
              <a:t>               (</a:t>
            </a:r>
            <a:r>
              <a:rPr kumimoji="0" lang="en-US" altLang="zh-CN" sz="2800" i="1" kern="0" dirty="0" smtClean="0">
                <a:solidFill>
                  <a:srgbClr val="000000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000000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000000"/>
                </a:solidFill>
              </a:rPr>
              <a:t>-1 </a:t>
            </a:r>
            <a:r>
              <a:rPr kumimoji="0" lang="en-US" altLang="zh-CN" sz="2800" kern="0" dirty="0" smtClean="0">
                <a:solidFill>
                  <a:srgbClr val="000000"/>
                </a:solidFill>
              </a:rPr>
              <a:t> </a:t>
            </a:r>
            <a:r>
              <a:rPr kumimoji="0" lang="en-US" altLang="zh-CN" sz="2800" i="1" kern="0" dirty="0" smtClean="0">
                <a:solidFill>
                  <a:srgbClr val="000000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000000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000000"/>
                </a:solidFill>
              </a:rPr>
              <a:t>-2</a:t>
            </a:r>
            <a:r>
              <a:rPr kumimoji="0" lang="en-US" altLang="zh-CN" sz="2800" kern="0" dirty="0" smtClean="0">
                <a:solidFill>
                  <a:srgbClr val="000000"/>
                </a:solidFill>
              </a:rPr>
              <a:t> …    </a:t>
            </a:r>
            <a:r>
              <a:rPr kumimoji="0" lang="en-US" altLang="zh-CN" sz="2800" i="1" kern="0" dirty="0" smtClean="0">
                <a:solidFill>
                  <a:srgbClr val="000000"/>
                </a:solidFill>
              </a:rPr>
              <a:t>a</a:t>
            </a:r>
            <a:r>
              <a:rPr kumimoji="0" lang="en-US" altLang="zh-CN" sz="2800" kern="0" baseline="-25000" dirty="0" smtClean="0">
                <a:solidFill>
                  <a:srgbClr val="000000"/>
                </a:solidFill>
              </a:rPr>
              <a:t>1</a:t>
            </a:r>
            <a:r>
              <a:rPr kumimoji="0" lang="en-US" altLang="zh-CN" sz="2800" kern="0" dirty="0" smtClean="0">
                <a:solidFill>
                  <a:srgbClr val="000000"/>
                </a:solidFill>
              </a:rPr>
              <a:t>   </a:t>
            </a:r>
            <a:r>
              <a:rPr kumimoji="0" lang="en-US" altLang="zh-CN" sz="2800" i="1" kern="0" dirty="0" smtClean="0">
                <a:solidFill>
                  <a:srgbClr val="000000"/>
                </a:solidFill>
              </a:rPr>
              <a:t>a</a:t>
            </a:r>
            <a:r>
              <a:rPr kumimoji="0" lang="en-US" altLang="zh-CN" sz="2800" kern="0" baseline="-25000" dirty="0" smtClean="0">
                <a:solidFill>
                  <a:srgbClr val="000000"/>
                </a:solidFill>
              </a:rPr>
              <a:t>0</a:t>
            </a:r>
            <a:r>
              <a:rPr kumimoji="0" lang="en-US" altLang="zh-CN" sz="2800" kern="0" dirty="0" smtClean="0">
                <a:solidFill>
                  <a:srgbClr val="000000"/>
                </a:solidFill>
              </a:rPr>
              <a:t>)</a:t>
            </a:r>
          </a:p>
          <a:p>
            <a:pPr lvl="3" eaLnBrk="1" hangingPunct="1">
              <a:lnSpc>
                <a:spcPct val="110000"/>
              </a:lnSpc>
              <a:buClr>
                <a:srgbClr val="FFCF01"/>
              </a:buClr>
              <a:buFont typeface="Wingdings" pitchFamily="2" charset="2"/>
              <a:buNone/>
              <a:defRPr/>
            </a:pPr>
            <a:r>
              <a:rPr kumimoji="0" lang="zh-CN" altLang="en-US" sz="2800" kern="0" dirty="0" smtClean="0">
                <a:solidFill>
                  <a:srgbClr val="000000"/>
                </a:solidFill>
              </a:rPr>
              <a:t> 			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(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-2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-3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…   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0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-1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)</a:t>
            </a:r>
          </a:p>
          <a:p>
            <a:pPr lvl="3" eaLnBrk="1" hangingPunct="1">
              <a:lnSpc>
                <a:spcPct val="110000"/>
              </a:lnSpc>
              <a:buClr>
                <a:srgbClr val="FFCF01"/>
              </a:buClr>
              <a:buFont typeface="Wingdings" pitchFamily="2" charset="2"/>
              <a:buNone/>
              <a:defRPr/>
            </a:pPr>
            <a:r>
              <a:rPr kumimoji="0" lang="en-US" altLang="zh-CN" sz="2800" kern="0" dirty="0" smtClean="0">
                <a:solidFill>
                  <a:srgbClr val="333399"/>
                </a:solidFill>
              </a:rPr>
              <a:t>			(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-3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-4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… 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-1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-2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)</a:t>
            </a:r>
          </a:p>
          <a:p>
            <a:pPr lvl="3" eaLnBrk="1" hangingPunct="1">
              <a:lnSpc>
                <a:spcPct val="110000"/>
              </a:lnSpc>
              <a:buClr>
                <a:srgbClr val="FFCF01"/>
              </a:buClr>
              <a:buFont typeface="Wingdings" pitchFamily="2" charset="2"/>
              <a:buNone/>
              <a:defRPr/>
            </a:pPr>
            <a:r>
              <a:rPr kumimoji="0" lang="en-US" altLang="zh-CN" sz="2800" kern="0" dirty="0" smtClean="0">
                <a:solidFill>
                  <a:srgbClr val="333399"/>
                </a:solidFill>
              </a:rPr>
              <a:t>				… … …</a:t>
            </a:r>
          </a:p>
          <a:p>
            <a:pPr lvl="3" eaLnBrk="1" hangingPunct="1">
              <a:lnSpc>
                <a:spcPct val="110000"/>
              </a:lnSpc>
              <a:buClr>
                <a:srgbClr val="FFCF01"/>
              </a:buClr>
              <a:buFont typeface="Wingdings" pitchFamily="2" charset="2"/>
              <a:buNone/>
              <a:defRPr/>
            </a:pPr>
            <a:r>
              <a:rPr kumimoji="0" lang="en-US" altLang="zh-CN" sz="2800" kern="0" dirty="0" smtClean="0">
                <a:solidFill>
                  <a:srgbClr val="333399"/>
                </a:solidFill>
              </a:rPr>
              <a:t>                (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1   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0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 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-1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 …   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2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)</a:t>
            </a:r>
          </a:p>
          <a:p>
            <a:pPr lvl="3" eaLnBrk="1" hangingPunct="1">
              <a:lnSpc>
                <a:spcPct val="110000"/>
              </a:lnSpc>
              <a:buClr>
                <a:srgbClr val="FFCF01"/>
              </a:buClr>
              <a:buFont typeface="Wingdings" pitchFamily="2" charset="2"/>
              <a:buNone/>
              <a:defRPr/>
            </a:pPr>
            <a:r>
              <a:rPr kumimoji="0" lang="en-US" altLang="zh-CN" sz="2800" kern="0" dirty="0" smtClean="0">
                <a:solidFill>
                  <a:srgbClr val="333399"/>
                </a:solidFill>
              </a:rPr>
              <a:t>		           (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0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i="1" kern="0" baseline="-25000" dirty="0" smtClean="0">
                <a:solidFill>
                  <a:srgbClr val="333399"/>
                </a:solidFill>
              </a:rPr>
              <a:t>n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-1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   …  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2     </a:t>
            </a:r>
            <a:r>
              <a:rPr kumimoji="0" lang="en-US" altLang="zh-CN" sz="2800" i="1" kern="0" dirty="0" smtClean="0">
                <a:solidFill>
                  <a:srgbClr val="333399"/>
                </a:solidFill>
              </a:rPr>
              <a:t>a</a:t>
            </a:r>
            <a:r>
              <a:rPr kumimoji="0" lang="en-US" altLang="zh-CN" sz="2800" kern="0" baseline="-25000" dirty="0" smtClean="0">
                <a:solidFill>
                  <a:srgbClr val="333399"/>
                </a:solidFill>
              </a:rPr>
              <a:t>1 </a:t>
            </a:r>
            <a:r>
              <a:rPr kumimoji="0" lang="en-US" altLang="zh-CN" sz="2800" kern="0" dirty="0" smtClean="0">
                <a:solidFill>
                  <a:srgbClr val="333399"/>
                </a:solidFill>
              </a:rPr>
              <a:t>)</a:t>
            </a:r>
          </a:p>
          <a:p>
            <a:pPr lvl="3" eaLnBrk="1" hangingPunct="1">
              <a:lnSpc>
                <a:spcPct val="110000"/>
              </a:lnSpc>
              <a:buClr>
                <a:srgbClr val="FFCF01"/>
              </a:buClr>
              <a:buFont typeface="Wingdings" pitchFamily="2" charset="2"/>
              <a:buNone/>
              <a:defRPr/>
            </a:pPr>
            <a:endParaRPr kumimoji="0" lang="en-US" altLang="zh-CN" sz="2800" b="0" kern="0" dirty="0" smtClean="0">
              <a:solidFill>
                <a:srgbClr val="33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3" eaLnBrk="1" hangingPunct="1">
              <a:buClr>
                <a:srgbClr val="FFCF01"/>
              </a:buClr>
              <a:buFont typeface="Wingdings" pitchFamily="2" charset="2"/>
              <a:buNone/>
              <a:defRPr/>
            </a:pPr>
            <a:r>
              <a:rPr kumimoji="0" lang="en-US" altLang="zh-CN" sz="2800" b="0" kern="0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         </a:t>
            </a:r>
            <a:r>
              <a:rPr kumimoji="0" lang="zh-CN" altLang="en-US" sz="2800" b="0" kern="0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都是该编码中的码组。</a:t>
            </a:r>
          </a:p>
        </p:txBody>
      </p:sp>
      <p:sp>
        <p:nvSpPr>
          <p:cNvPr id="2" name="矩形 1"/>
          <p:cNvSpPr/>
          <p:nvPr/>
        </p:nvSpPr>
        <p:spPr>
          <a:xfrm>
            <a:off x="755650" y="404813"/>
            <a:ext cx="2160588" cy="5413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85750" lvl="3" indent="-285750">
              <a:lnSpc>
                <a:spcPts val="3500"/>
              </a:lnSpc>
              <a:spcBef>
                <a:spcPct val="20000"/>
              </a:spcBef>
              <a:buClr>
                <a:srgbClr val="FF0000"/>
              </a:buClr>
              <a:buSzPct val="81000"/>
              <a:buFont typeface="Wingdings" pitchFamily="2" charset="2"/>
              <a:buChar char="n"/>
              <a:defRPr/>
            </a:pPr>
            <a:r>
              <a:rPr kumimoji="0" lang="zh-CN" altLang="en-US" sz="28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一般情况</a:t>
            </a:r>
            <a:r>
              <a:rPr kumimoji="0" lang="en-US" altLang="zh-CN" sz="28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: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C2448A-DCB6-4422-9FE0-A6535D8B22E6}" type="slidenum">
              <a:rPr lang="en-US" altLang="zh-CN"/>
              <a:pPr>
                <a:defRPr/>
              </a:pPr>
              <a:t>63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31900" y="4524375"/>
            <a:ext cx="6929438" cy="1600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    码字（</a:t>
            </a:r>
            <a:r>
              <a:rPr 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1100101</a:t>
            </a: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）的多项式可表示为：</a:t>
            </a:r>
            <a:endParaRPr lang="en-US" altLang="zh-CN" sz="2000" b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2000" b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			 </a:t>
            </a:r>
            <a:endParaRPr kumimoji="0" lang="zh-CN" altLang="en-US" sz="20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1143000" lvl="2" indent="-228600" eaLnBrk="0" hangingPunc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</a:p>
        </p:txBody>
      </p:sp>
      <p:sp>
        <p:nvSpPr>
          <p:cNvPr id="5" name="矩形 4"/>
          <p:cNvSpPr/>
          <p:nvPr/>
        </p:nvSpPr>
        <p:spPr>
          <a:xfrm>
            <a:off x="581025" y="333375"/>
            <a:ext cx="32750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FF0000"/>
              </a:buClr>
              <a:buSzPct val="82000"/>
              <a:buFont typeface="Wingdings" pitchFamily="2" charset="2"/>
              <a:buChar char="n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码多项式 </a:t>
            </a:r>
            <a:endParaRPr kumimoji="0" lang="zh-CN" altLang="en-US" sz="2200" b="0" kern="0" dirty="0">
              <a:solidFill>
                <a:srgbClr val="0000CC"/>
              </a:solidFill>
              <a:latin typeface="Tahoma"/>
              <a:ea typeface="宋体"/>
            </a:endParaRP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054100" y="2924175"/>
            <a:ext cx="6858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多项式的系数就是码组中的各码元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仅是码元位置标记 。</a:t>
            </a:r>
          </a:p>
        </p:txBody>
      </p:sp>
      <p:sp>
        <p:nvSpPr>
          <p:cNvPr id="22" name="矩形 21"/>
          <p:cNvSpPr/>
          <p:nvPr/>
        </p:nvSpPr>
        <p:spPr>
          <a:xfrm>
            <a:off x="588963" y="3563938"/>
            <a:ext cx="1095375" cy="46196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2400" i="1" smtClean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kumimoji="0" lang="en-US" altLang="zh-CN" sz="2400" smtClean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=7 </a:t>
            </a:r>
            <a:r>
              <a:rPr kumimoji="0" lang="zh-CN" altLang="en-US" sz="2000" b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时</a:t>
            </a:r>
            <a:r>
              <a:rPr kumimoji="0" lang="en-US" altLang="zh-CN" sz="2400" b="0" smtClean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lang="zh-CN" altLang="en-US" smtClean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2" name="组合 30"/>
          <p:cNvGrpSpPr>
            <a:grpSpLocks/>
          </p:cNvGrpSpPr>
          <p:nvPr/>
        </p:nvGrpSpPr>
        <p:grpSpPr bwMode="auto">
          <a:xfrm>
            <a:off x="803275" y="4383088"/>
            <a:ext cx="714375" cy="571500"/>
            <a:chOff x="285721" y="3286124"/>
            <a:chExt cx="714380" cy="571504"/>
          </a:xfrm>
        </p:grpSpPr>
        <p:grpSp>
          <p:nvGrpSpPr>
            <p:cNvPr id="66574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66576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6577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6578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6579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6580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66575" name="Text Box 29"/>
            <p:cNvSpPr txBox="1">
              <a:spLocks noChangeArrowheads="1"/>
            </p:cNvSpPr>
            <p:nvPr/>
          </p:nvSpPr>
          <p:spPr bwMode="gray">
            <a:xfrm>
              <a:off x="357158" y="3286124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2714625" y="463550"/>
            <a:ext cx="4572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码字（码组）的多项式表示</a:t>
            </a:r>
          </a:p>
        </p:txBody>
      </p:sp>
      <p:pic>
        <p:nvPicPr>
          <p:cNvPr id="66569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95"/>
          <a:stretch>
            <a:fillRect/>
          </a:stretch>
        </p:blipFill>
        <p:spPr bwMode="auto">
          <a:xfrm>
            <a:off x="1741488" y="2266950"/>
            <a:ext cx="64198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31" b="-3726"/>
          <a:stretch>
            <a:fillRect/>
          </a:stretch>
        </p:blipFill>
        <p:spPr bwMode="auto">
          <a:xfrm>
            <a:off x="1660525" y="3454400"/>
            <a:ext cx="64198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2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4"/>
          <a:stretch>
            <a:fillRect/>
          </a:stretch>
        </p:blipFill>
        <p:spPr bwMode="auto">
          <a:xfrm>
            <a:off x="1589088" y="5121275"/>
            <a:ext cx="6429375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90625" y="1412875"/>
            <a:ext cx="6678613" cy="5159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25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长度为 </a:t>
            </a:r>
            <a:r>
              <a:rPr kumimoji="0" lang="en-US" altLang="zh-CN" sz="25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5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5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的码组 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500" i="1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500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5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500" i="1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500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-2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…</a:t>
            </a:r>
            <a:r>
              <a:rPr kumimoji="0" lang="en-US" altLang="zh-CN" sz="25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500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5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表示成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059DA-F5FD-484B-BC67-C1AFB2E0B19E}" type="slidenum">
              <a:rPr lang="en-US" altLang="zh-CN"/>
              <a:pPr>
                <a:defRPr/>
              </a:pPr>
              <a:t>64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4313" y="500063"/>
            <a:ext cx="4500562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FF0000"/>
              </a:buClr>
              <a:buSzPct val="82000"/>
              <a:defRPr/>
            </a:pPr>
            <a:r>
              <a:rPr lang="en-US" altLang="zh-CN" sz="2800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8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码多项式的按模运算 </a:t>
            </a:r>
            <a:endParaRPr kumimoji="0" lang="zh-CN" altLang="en-US" sz="2800" b="0" kern="0" dirty="0">
              <a:solidFill>
                <a:srgbClr val="003399"/>
              </a:solidFill>
              <a:latin typeface="Tahoma"/>
              <a:ea typeface="宋体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05138" y="3017838"/>
            <a:ext cx="358298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000CC"/>
              </a:buClr>
              <a:buSzPct val="80000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一个整数</a:t>
            </a:r>
            <a:r>
              <a:rPr kumimoji="0" lang="en-US" altLang="zh-CN" sz="2400" i="1" kern="0" dirty="0">
                <a:solidFill>
                  <a:srgbClr val="99009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m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可以表示为</a:t>
            </a:r>
          </a:p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55000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		</a:t>
            </a:r>
            <a:endParaRPr kumimoji="0" lang="en-US" altLang="zh-CN" sz="2000" b="0" kern="0" dirty="0">
              <a:solidFill>
                <a:schemeClr val="tx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2987675" y="3613150"/>
          <a:ext cx="307022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6" name="公式" r:id="rId3" imgW="1485900" imgH="393700" progId="Equation.3">
                  <p:embed/>
                </p:oleObj>
              </mc:Choice>
              <mc:Fallback>
                <p:oleObj name="公式" r:id="rId3" imgW="14859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613150"/>
                        <a:ext cx="3070225" cy="80803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999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372225" y="4016375"/>
            <a:ext cx="1736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（</a:t>
            </a:r>
            <a:r>
              <a:rPr kumimoji="0" lang="en-US" altLang="zh-CN" sz="2000" b="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Q</a:t>
            </a:r>
            <a:r>
              <a:rPr kumimoji="0" lang="en-US" altLang="zh-CN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为整数）</a:t>
            </a:r>
            <a:endParaRPr lang="zh-CN" altLang="en-US" sz="8800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276600" y="4673600"/>
            <a:ext cx="2000250" cy="503238"/>
          </a:xfrm>
          <a:prstGeom prst="rect">
            <a:avLst/>
          </a:prstGeom>
          <a:noFill/>
          <a:ln w="38100" cmpd="dbl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i="1">
                <a:solidFill>
                  <a:srgbClr val="990099"/>
                </a:solidFill>
                <a:ea typeface="微软雅黑" pitchFamily="34" charset="-122"/>
                <a:cs typeface="Times New Roman" pitchFamily="18" charset="0"/>
              </a:rPr>
              <a:t>m</a:t>
            </a:r>
            <a:r>
              <a:rPr kumimoji="0" lang="en-US" altLang="zh-CN">
                <a:solidFill>
                  <a:srgbClr val="990099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>
                <a:solidFill>
                  <a:srgbClr val="990099"/>
                </a:solidFill>
                <a:ea typeface="微软雅黑" pitchFamily="34" charset="-122"/>
                <a:cs typeface="Times New Roman" pitchFamily="18" charset="0"/>
                <a:sym typeface="Symbol" pitchFamily="18" charset="2"/>
              </a:rPr>
              <a:t></a:t>
            </a:r>
            <a:r>
              <a:rPr kumimoji="0" lang="en-US" altLang="zh-CN">
                <a:solidFill>
                  <a:srgbClr val="990099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en-US" altLang="zh-CN" i="1">
                <a:solidFill>
                  <a:srgbClr val="990099"/>
                </a:solidFill>
                <a:ea typeface="微软雅黑" pitchFamily="34" charset="-122"/>
                <a:cs typeface="Times New Roman" pitchFamily="18" charset="0"/>
              </a:rPr>
              <a:t>p</a:t>
            </a:r>
            <a:r>
              <a:rPr kumimoji="0" lang="en-US" altLang="zh-CN">
                <a:solidFill>
                  <a:srgbClr val="990099"/>
                </a:solidFill>
                <a:ea typeface="微软雅黑" pitchFamily="34" charset="-122"/>
                <a:cs typeface="Times New Roman" pitchFamily="18" charset="0"/>
              </a:rPr>
              <a:t>   </a:t>
            </a:r>
            <a:r>
              <a:rPr kumimoji="0" lang="en-US" altLang="zh-CN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zh-CN" altLang="en-US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模</a:t>
            </a:r>
            <a:r>
              <a:rPr kumimoji="0" lang="en-US" altLang="zh-CN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n</a:t>
            </a:r>
            <a:r>
              <a:rPr kumimoji="0" lang="en-US" altLang="zh-CN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)</a:t>
            </a:r>
            <a:endParaRPr lang="zh-CN" altLang="en-US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2975" y="2930525"/>
            <a:ext cx="2058988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模 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运算</a:t>
            </a:r>
          </a:p>
        </p:txBody>
      </p:sp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27586" r="25668"/>
          <a:stretch>
            <a:fillRect/>
          </a:stretch>
        </p:blipFill>
        <p:spPr bwMode="auto">
          <a:xfrm>
            <a:off x="2700338" y="1308100"/>
            <a:ext cx="3425825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12800" y="1308100"/>
            <a:ext cx="2058988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模 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运算</a:t>
            </a:r>
          </a:p>
        </p:txBody>
      </p:sp>
      <p:sp>
        <p:nvSpPr>
          <p:cNvPr id="2" name="矩形 1"/>
          <p:cNvSpPr/>
          <p:nvPr/>
        </p:nvSpPr>
        <p:spPr>
          <a:xfrm>
            <a:off x="1243013" y="5445125"/>
            <a:ext cx="7107237" cy="6635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模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运算下，一个整数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等于它被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除得的余数。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2B4AC2-0927-41E2-9A8E-92609D9BB159}" type="slidenum">
              <a:rPr lang="en-US" altLang="zh-CN"/>
              <a:pPr>
                <a:defRPr/>
              </a:pPr>
              <a:t>65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1" grpId="0"/>
      <p:bldP spid="10" grpId="0"/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2938" y="333375"/>
            <a:ext cx="63055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rgbClr val="0000CC"/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任意多项式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F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kumimoji="0" lang="en-US" altLang="zh-CN" sz="20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314450" y="1341438"/>
          <a:ext cx="2662238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8" name="Equation" r:id="rId3" imgW="1308100" imgH="419100" progId="Equation.DSMT4">
                  <p:embed/>
                </p:oleObj>
              </mc:Choice>
              <mc:Fallback>
                <p:oleObj name="Equation" r:id="rId3" imgW="13081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341438"/>
                        <a:ext cx="2662238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3"/>
          <p:cNvGraphicFramePr>
            <a:graphicFrameLocks noChangeAspect="1"/>
          </p:cNvGraphicFramePr>
          <p:nvPr/>
        </p:nvGraphicFramePr>
        <p:xfrm>
          <a:off x="5076825" y="1541463"/>
          <a:ext cx="3128963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9" name="Equation" r:id="rId5" imgW="1536033" imgH="203112" progId="Equation.DSMT4">
                  <p:embed/>
                </p:oleObj>
              </mc:Choice>
              <mc:Fallback>
                <p:oleObj name="Equation" r:id="rId5" imgW="1536033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541463"/>
                        <a:ext cx="3128963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356100" y="1550988"/>
            <a:ext cx="4413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或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73125" y="2584450"/>
            <a:ext cx="4413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则</a:t>
            </a:r>
            <a:endParaRPr lang="zh-CN" altLang="en-US" dirty="0"/>
          </a:p>
        </p:txBody>
      </p:sp>
      <p:graphicFrame>
        <p:nvGraphicFramePr>
          <p:cNvPr id="68615" name="Object 4"/>
          <p:cNvGraphicFramePr>
            <a:graphicFrameLocks noChangeAspect="1"/>
          </p:cNvGraphicFramePr>
          <p:nvPr/>
        </p:nvGraphicFramePr>
        <p:xfrm>
          <a:off x="2811463" y="2763838"/>
          <a:ext cx="343852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0" name="Equation" r:id="rId7" imgW="1688367" imgH="215806" progId="Equation.DSMT4">
                  <p:embed/>
                </p:oleObj>
              </mc:Choice>
              <mc:Fallback>
                <p:oleObj name="Equation" r:id="rId7" imgW="1688367" imgH="215806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763838"/>
                        <a:ext cx="3438525" cy="43973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矩形 11"/>
          <p:cNvSpPr>
            <a:spLocks noChangeArrowheads="1"/>
          </p:cNvSpPr>
          <p:nvPr/>
        </p:nvSpPr>
        <p:spPr bwMode="auto">
          <a:xfrm>
            <a:off x="850900" y="3573463"/>
            <a:ext cx="77866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式中，码多项式系数</a:t>
            </a:r>
            <a:r>
              <a:rPr lang="zh-CN" alt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之间的加法和乘法</a:t>
            </a:r>
            <a:r>
              <a:rPr kumimoji="0"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仍按模</a:t>
            </a:r>
            <a:r>
              <a:rPr kumimoji="0"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2 </a:t>
            </a:r>
            <a:r>
              <a:rPr kumimoji="0"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运算。</a:t>
            </a:r>
            <a:endParaRPr lang="zh-CN" altLang="en-US" sz="2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90750" y="4568825"/>
            <a:ext cx="3816350" cy="64293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被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+ 1)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除，得到余式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68618" name="组合 30"/>
          <p:cNvGrpSpPr>
            <a:grpSpLocks/>
          </p:cNvGrpSpPr>
          <p:nvPr/>
        </p:nvGrpSpPr>
        <p:grpSpPr bwMode="auto">
          <a:xfrm>
            <a:off x="1233488" y="4613275"/>
            <a:ext cx="714375" cy="571500"/>
            <a:chOff x="285721" y="3286124"/>
            <a:chExt cx="714380" cy="571504"/>
          </a:xfrm>
        </p:grpSpPr>
        <p:grpSp>
          <p:nvGrpSpPr>
            <p:cNvPr id="68621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68623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8624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8625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8626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8627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68622" name="Text Box 29"/>
            <p:cNvSpPr txBox="1">
              <a:spLocks noChangeArrowheads="1"/>
            </p:cNvSpPr>
            <p:nvPr/>
          </p:nvSpPr>
          <p:spPr bwMode="gray">
            <a:xfrm>
              <a:off x="357158" y="3286124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graphicFrame>
        <p:nvGraphicFramePr>
          <p:cNvPr id="68619" name="对象 13"/>
          <p:cNvGraphicFramePr>
            <a:graphicFrameLocks noChangeAspect="1"/>
          </p:cNvGraphicFramePr>
          <p:nvPr/>
        </p:nvGraphicFramePr>
        <p:xfrm>
          <a:off x="2532063" y="5589588"/>
          <a:ext cx="25257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1" name="Equation" r:id="rId9" imgW="1511300" imgH="228600" progId="Equation.DSMT4">
                  <p:embed/>
                </p:oleObj>
              </mc:Choice>
              <mc:Fallback>
                <p:oleObj name="Equation" r:id="rId9" imgW="1511300" imgH="2286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5589588"/>
                        <a:ext cx="2525712" cy="415925"/>
                      </a:xfrm>
                      <a:prstGeom prst="rect">
                        <a:avLst/>
                      </a:prstGeom>
                      <a:solidFill>
                        <a:srgbClr val="CC99FF">
                          <a:alpha val="30196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789C2-2EC4-400A-A4E9-5757C2D177AD}" type="slidenum">
              <a:rPr lang="en-US" altLang="zh-CN"/>
              <a:pPr>
                <a:defRPr/>
              </a:pPr>
              <a:t>66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组合 18"/>
          <p:cNvGrpSpPr>
            <a:grpSpLocks/>
          </p:cNvGrpSpPr>
          <p:nvPr/>
        </p:nvGrpSpPr>
        <p:grpSpPr bwMode="auto">
          <a:xfrm>
            <a:off x="1285875" y="1601788"/>
            <a:ext cx="7656513" cy="3113087"/>
            <a:chOff x="788984" y="1316354"/>
            <a:chExt cx="7657140" cy="3112778"/>
          </a:xfrm>
        </p:grpSpPr>
        <p:pic>
          <p:nvPicPr>
            <p:cNvPr id="69651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984" y="1316354"/>
              <a:ext cx="7657140" cy="3112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9652" name="直接连接符 4"/>
            <p:cNvCxnSpPr>
              <a:cxnSpLocks noChangeShapeType="1"/>
            </p:cNvCxnSpPr>
            <p:nvPr/>
          </p:nvCxnSpPr>
          <p:spPr bwMode="auto">
            <a:xfrm rot="5400000" flipH="1" flipV="1">
              <a:off x="2757488" y="2043113"/>
              <a:ext cx="785812" cy="50006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53" name="直接连接符 6"/>
            <p:cNvCxnSpPr>
              <a:cxnSpLocks noChangeShapeType="1"/>
            </p:cNvCxnSpPr>
            <p:nvPr/>
          </p:nvCxnSpPr>
          <p:spPr bwMode="auto">
            <a:xfrm flipV="1">
              <a:off x="3429000" y="1870075"/>
              <a:ext cx="1785938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54" name="直接连接符 8"/>
            <p:cNvCxnSpPr>
              <a:cxnSpLocks noChangeShapeType="1"/>
            </p:cNvCxnSpPr>
            <p:nvPr/>
          </p:nvCxnSpPr>
          <p:spPr bwMode="auto">
            <a:xfrm>
              <a:off x="3214688" y="2857500"/>
              <a:ext cx="30718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9635" name="矩形 13"/>
          <p:cNvSpPr>
            <a:spLocks noChangeArrowheads="1"/>
          </p:cNvSpPr>
          <p:nvPr/>
        </p:nvSpPr>
        <p:spPr bwMode="auto">
          <a:xfrm>
            <a:off x="874713" y="4243388"/>
            <a:ext cx="768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即有 </a:t>
            </a:r>
            <a:endParaRPr lang="zh-CN" altLang="en-US" sz="2000">
              <a:solidFill>
                <a:srgbClr val="D0CDCA"/>
              </a:solidFill>
              <a:latin typeface="楷体_GB2312" pitchFamily="49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36" name="矩形 14"/>
          <p:cNvSpPr>
            <a:spLocks noChangeArrowheads="1"/>
          </p:cNvSpPr>
          <p:nvPr/>
        </p:nvSpPr>
        <p:spPr bwMode="auto">
          <a:xfrm>
            <a:off x="874713" y="5386388"/>
            <a:ext cx="696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则有</a:t>
            </a: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2568575" y="1285875"/>
            <a:ext cx="4500563" cy="2786063"/>
          </a:xfrm>
          <a:prstGeom prst="ellipse">
            <a:avLst/>
          </a:prstGeom>
          <a:noFill/>
          <a:ln w="38100" cap="flat" cmpd="dbl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pic>
        <p:nvPicPr>
          <p:cNvPr id="69638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1012825"/>
            <a:ext cx="231933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97"/>
          <a:stretch>
            <a:fillRect/>
          </a:stretch>
        </p:blipFill>
        <p:spPr bwMode="auto">
          <a:xfrm>
            <a:off x="1714500" y="5643563"/>
            <a:ext cx="52101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" b="44554"/>
          <a:stretch>
            <a:fillRect/>
          </a:stretch>
        </p:blipFill>
        <p:spPr bwMode="auto">
          <a:xfrm>
            <a:off x="1928813" y="4286250"/>
            <a:ext cx="5210175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641" name="组合 30"/>
          <p:cNvGrpSpPr>
            <a:grpSpLocks/>
          </p:cNvGrpSpPr>
          <p:nvPr/>
        </p:nvGrpSpPr>
        <p:grpSpPr bwMode="auto">
          <a:xfrm>
            <a:off x="444500" y="431800"/>
            <a:ext cx="714375" cy="571500"/>
            <a:chOff x="285721" y="3286124"/>
            <a:chExt cx="714380" cy="571504"/>
          </a:xfrm>
        </p:grpSpPr>
        <p:grpSp>
          <p:nvGrpSpPr>
            <p:cNvPr id="69644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69646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647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648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649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650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69645" name="Text Box 29"/>
            <p:cNvSpPr txBox="1">
              <a:spLocks noChangeArrowheads="1"/>
            </p:cNvSpPr>
            <p:nvPr/>
          </p:nvSpPr>
          <p:spPr bwMode="gray">
            <a:xfrm>
              <a:off x="357158" y="3286124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graphicFrame>
        <p:nvGraphicFramePr>
          <p:cNvPr id="69642" name="对象 23"/>
          <p:cNvGraphicFramePr>
            <a:graphicFrameLocks noChangeAspect="1"/>
          </p:cNvGraphicFramePr>
          <p:nvPr/>
        </p:nvGraphicFramePr>
        <p:xfrm>
          <a:off x="1403350" y="504825"/>
          <a:ext cx="47386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5" name="公式" r:id="rId6" imgW="2552700" imgH="228600" progId="Equation.3">
                  <p:embed/>
                </p:oleObj>
              </mc:Choice>
              <mc:Fallback>
                <p:oleObj name="公式" r:id="rId6" imgW="2552700" imgH="228600" progId="Equation.3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04825"/>
                        <a:ext cx="4738688" cy="425450"/>
                      </a:xfrm>
                      <a:prstGeom prst="rect">
                        <a:avLst/>
                      </a:prstGeom>
                      <a:solidFill>
                        <a:srgbClr val="CC99FF">
                          <a:alpha val="30196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97492E-BAEF-4253-A61D-8C50B6D57EA7}" type="slidenum">
              <a:rPr lang="en-US" altLang="zh-CN"/>
              <a:pPr>
                <a:defRPr/>
              </a:pPr>
              <a:t>67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4"/>
          <p:cNvGraphicFramePr>
            <a:graphicFrameLocks noChangeAspect="1"/>
          </p:cNvGraphicFramePr>
          <p:nvPr/>
        </p:nvGraphicFramePr>
        <p:xfrm>
          <a:off x="2436813" y="2205038"/>
          <a:ext cx="45212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8" name="公式" r:id="rId3" imgW="2070100" imgH="228600" progId="Equation.3">
                  <p:embed/>
                </p:oleObj>
              </mc:Choice>
              <mc:Fallback>
                <p:oleObj name="公式" r:id="rId3" imgW="20701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2205038"/>
                        <a:ext cx="4521200" cy="50006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20738" y="3357563"/>
            <a:ext cx="8143875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这是因为，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正是 </a:t>
            </a:r>
            <a:r>
              <a:rPr lang="en-US" altLang="zh-CN" sz="2400" b="0" i="1" kern="0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lang="en-US" altLang="zh-CN" sz="2400" kern="0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400" i="1" kern="0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400" kern="0" dirty="0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 </a:t>
            </a:r>
            <a:r>
              <a:rPr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代表的码组向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左</a:t>
            </a:r>
            <a:r>
              <a:rPr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循环移位  </a:t>
            </a:r>
            <a:r>
              <a:rPr lang="en-US" altLang="zh-CN" sz="2400" i="1" kern="0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</a:t>
            </a:r>
            <a:r>
              <a:rPr lang="en-US" altLang="zh-CN" sz="24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000" b="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次</a:t>
            </a:r>
            <a:r>
              <a:rPr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的结果。</a:t>
            </a:r>
            <a:endParaRPr lang="zh-CN" altLang="en-US" sz="2000" b="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98488" y="330200"/>
            <a:ext cx="33575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rgbClr val="0000CC"/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zh-CN" altLang="en-US" sz="240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循环码的</a:t>
            </a:r>
            <a:r>
              <a:rPr kumimoji="0"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码多项式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endParaRPr kumimoji="0" lang="en-US" altLang="zh-CN" sz="20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2708275"/>
            <a:ext cx="4643438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则 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也是该编码中的一个许用码组。</a:t>
            </a:r>
            <a:endParaRPr lang="zh-CN" alt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214438" y="4127500"/>
            <a:ext cx="6929437" cy="200183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          </a:t>
            </a:r>
            <a:endParaRPr lang="en-US" altLang="zh-CN" sz="2000" b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2000" b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b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			 </a:t>
            </a:r>
            <a:endParaRPr kumimoji="0" lang="zh-CN" altLang="en-US" sz="20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1143000" lvl="2" indent="-228600" eaLnBrk="0" hangingPunc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</a:p>
        </p:txBody>
      </p:sp>
      <p:grpSp>
        <p:nvGrpSpPr>
          <p:cNvPr id="2" name="组合 30"/>
          <p:cNvGrpSpPr>
            <a:grpSpLocks/>
          </p:cNvGrpSpPr>
          <p:nvPr/>
        </p:nvGrpSpPr>
        <p:grpSpPr bwMode="auto">
          <a:xfrm>
            <a:off x="785813" y="3986213"/>
            <a:ext cx="714375" cy="571500"/>
            <a:chOff x="285721" y="3286124"/>
            <a:chExt cx="714380" cy="571504"/>
          </a:xfrm>
        </p:grpSpPr>
        <p:grpSp>
          <p:nvGrpSpPr>
            <p:cNvPr id="70671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70673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0674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0675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0676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0677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70672" name="Text Box 29"/>
            <p:cNvSpPr txBox="1">
              <a:spLocks noChangeArrowheads="1"/>
            </p:cNvSpPr>
            <p:nvPr/>
          </p:nvSpPr>
          <p:spPr bwMode="gray">
            <a:xfrm>
              <a:off x="357158" y="3286124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graphicFrame>
        <p:nvGraphicFramePr>
          <p:cNvPr id="83973" name="Object 5"/>
          <p:cNvGraphicFramePr>
            <a:graphicFrameLocks noChangeAspect="1"/>
          </p:cNvGraphicFramePr>
          <p:nvPr/>
        </p:nvGraphicFramePr>
        <p:xfrm>
          <a:off x="2911475" y="4171950"/>
          <a:ext cx="2806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9" name="公式" r:id="rId5" imgW="1397000" imgH="228600" progId="Equation.3">
                  <p:embed/>
                </p:oleObj>
              </mc:Choice>
              <mc:Fallback>
                <p:oleObj name="公式" r:id="rId5" imgW="13970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475" y="4171950"/>
                        <a:ext cx="28067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1617663" y="4200525"/>
            <a:ext cx="121126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循环码组</a:t>
            </a:r>
            <a:endParaRPr lang="zh-CN" altLang="en-US" dirty="0"/>
          </a:p>
        </p:txBody>
      </p:sp>
      <p:sp>
        <p:nvSpPr>
          <p:cNvPr id="29708" name="矩形 22"/>
          <p:cNvSpPr>
            <a:spLocks noChangeArrowheads="1"/>
          </p:cNvSpPr>
          <p:nvPr/>
        </p:nvSpPr>
        <p:spPr bwMode="auto">
          <a:xfrm>
            <a:off x="5786438" y="4200525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，其码长</a:t>
            </a:r>
            <a:r>
              <a:rPr lang="en-US" altLang="zh-CN" sz="2000" b="0" i="1">
                <a:ea typeface="微软雅黑" pitchFamily="34" charset="-122"/>
                <a:cs typeface="Times New Roman" pitchFamily="18" charset="0"/>
              </a:rPr>
              <a:t>n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 = 7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。</a:t>
            </a:r>
          </a:p>
        </p:txBody>
      </p:sp>
      <p:sp>
        <p:nvSpPr>
          <p:cNvPr id="29709" name="矩形 23"/>
          <p:cNvSpPr>
            <a:spLocks noChangeArrowheads="1"/>
          </p:cNvSpPr>
          <p:nvPr/>
        </p:nvSpPr>
        <p:spPr bwMode="auto">
          <a:xfrm>
            <a:off x="1214438" y="4629150"/>
            <a:ext cx="209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现给定  </a:t>
            </a:r>
            <a:r>
              <a:rPr lang="en-US" altLang="zh-CN" sz="2000" b="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i</a:t>
            </a:r>
            <a:r>
              <a:rPr lang="en-US" altLang="zh-CN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 = 3</a:t>
            </a:r>
            <a:r>
              <a:rPr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，则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2214563" y="5129213"/>
          <a:ext cx="5770562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0" name="公式" r:id="rId7" imgW="2984500" imgH="482600" progId="Equation.3">
                  <p:embed/>
                </p:oleObj>
              </mc:Choice>
              <mc:Fallback>
                <p:oleObj name="公式" r:id="rId7" imgW="29845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5129213"/>
                        <a:ext cx="5770562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9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052513"/>
            <a:ext cx="7929563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54ECBC-68B5-4DE3-86ED-FAB1DF4DB173}" type="slidenum">
              <a:rPr lang="en-US" altLang="zh-CN"/>
              <a:pPr>
                <a:defRPr/>
              </a:pPr>
              <a:t>68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/>
      <p:bldP spid="29708" grpId="0"/>
      <p:bldP spid="2970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3"/>
          <p:cNvGraphicFramePr>
            <a:graphicFrameLocks noChangeAspect="1"/>
          </p:cNvGraphicFramePr>
          <p:nvPr/>
        </p:nvGraphicFramePr>
        <p:xfrm>
          <a:off x="1200150" y="1357313"/>
          <a:ext cx="32734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Equation" r:id="rId3" imgW="1371600" imgH="228600" progId="Equation.DSMT4">
                  <p:embed/>
                </p:oleObj>
              </mc:Choice>
              <mc:Fallback>
                <p:oleObj name="Equation" r:id="rId3" imgW="13716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357313"/>
                        <a:ext cx="32734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3" name="Object 5"/>
          <p:cNvGraphicFramePr>
            <a:graphicFrameLocks noChangeAspect="1"/>
          </p:cNvGraphicFramePr>
          <p:nvPr/>
        </p:nvGraphicFramePr>
        <p:xfrm>
          <a:off x="5106988" y="1357313"/>
          <a:ext cx="339407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name="Equation" r:id="rId5" imgW="1422400" imgH="228600" progId="Equation.DSMT4">
                  <p:embed/>
                </p:oleObj>
              </mc:Choice>
              <mc:Fallback>
                <p:oleObj name="Equation" r:id="rId5" imgW="14224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988" y="1357313"/>
                        <a:ext cx="339407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矩形 8"/>
          <p:cNvSpPr>
            <a:spLocks noChangeArrowheads="1"/>
          </p:cNvSpPr>
          <p:nvPr/>
        </p:nvSpPr>
        <p:spPr bwMode="auto">
          <a:xfrm>
            <a:off x="5435600" y="2752725"/>
            <a:ext cx="1350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Arial" charset="0"/>
                <a:ea typeface="楷体_GB2312" pitchFamily="49" charset="-122"/>
                <a:cs typeface="Arial" charset="0"/>
              </a:rPr>
              <a:t>0101110</a:t>
            </a:r>
            <a:endParaRPr lang="zh-CN" altLang="en-US">
              <a:latin typeface="Arial" charset="0"/>
              <a:ea typeface="楷体_GB2312" pitchFamily="49" charset="-122"/>
              <a:cs typeface="Arial" charset="0"/>
            </a:endParaRPr>
          </a:p>
        </p:txBody>
      </p:sp>
      <p:sp>
        <p:nvSpPr>
          <p:cNvPr id="30725" name="矩形 9"/>
          <p:cNvSpPr>
            <a:spLocks noChangeArrowheads="1"/>
          </p:cNvSpPr>
          <p:nvPr/>
        </p:nvSpPr>
        <p:spPr bwMode="auto">
          <a:xfrm>
            <a:off x="2703513" y="2752725"/>
            <a:ext cx="1368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Arial" charset="0"/>
                <a:ea typeface="楷体_GB2312" pitchFamily="49" charset="-122"/>
                <a:cs typeface="Arial" charset="0"/>
              </a:rPr>
              <a:t>1100101</a:t>
            </a:r>
            <a:endParaRPr lang="zh-CN" altLang="en-US">
              <a:latin typeface="Arial" charset="0"/>
              <a:ea typeface="楷体_GB2312" pitchFamily="49" charset="-122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71938" y="3719513"/>
            <a:ext cx="125730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左移 </a:t>
            </a:r>
            <a:r>
              <a:rPr lang="en-US" altLang="zh-CN" sz="2400" i="1" kern="0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</a:t>
            </a:r>
            <a:r>
              <a:rPr lang="en-US" altLang="zh-CN" sz="2400" i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位</a:t>
            </a:r>
            <a:endParaRPr lang="zh-CN" altLang="en-US" sz="200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0727" name="矩形 15"/>
          <p:cNvSpPr>
            <a:spLocks noChangeArrowheads="1"/>
          </p:cNvSpPr>
          <p:nvPr/>
        </p:nvSpPr>
        <p:spPr bwMode="auto">
          <a:xfrm>
            <a:off x="4630738" y="3400425"/>
            <a:ext cx="354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  <a:sym typeface="Bookshelf Symbol 7" pitchFamily="2" charset="2"/>
              </a:rPr>
              <a:t>3</a:t>
            </a:r>
            <a:endParaRPr lang="zh-CN" altLang="en-US" b="0">
              <a:solidFill>
                <a:srgbClr val="FF0000"/>
              </a:solidFill>
              <a:latin typeface="Arial" charset="0"/>
              <a:ea typeface="华文中宋" pitchFamily="2" charset="-122"/>
              <a:cs typeface="Arial" charset="0"/>
            </a:endParaRPr>
          </a:p>
        </p:txBody>
      </p:sp>
      <p:sp>
        <p:nvSpPr>
          <p:cNvPr id="18" name="Freeform 12"/>
          <p:cNvSpPr>
            <a:spLocks noEditPoints="1"/>
          </p:cNvSpPr>
          <p:nvPr/>
        </p:nvSpPr>
        <p:spPr bwMode="auto">
          <a:xfrm rot="10490284" flipH="1" flipV="1">
            <a:off x="5024438" y="3368675"/>
            <a:ext cx="990600" cy="565150"/>
          </a:xfrm>
          <a:custGeom>
            <a:avLst/>
            <a:gdLst>
              <a:gd name="T0" fmla="*/ 0 w 728"/>
              <a:gd name="T1" fmla="*/ 590 h 604"/>
              <a:gd name="T2" fmla="*/ 12 w 728"/>
              <a:gd name="T3" fmla="*/ 574 h 604"/>
              <a:gd name="T4" fmla="*/ 0 w 728"/>
              <a:gd name="T5" fmla="*/ 590 h 604"/>
              <a:gd name="T6" fmla="*/ 718 w 728"/>
              <a:gd name="T7" fmla="*/ 0 h 604"/>
              <a:gd name="T8" fmla="*/ 656 w 728"/>
              <a:gd name="T9" fmla="*/ 216 h 604"/>
              <a:gd name="T10" fmla="*/ 642 w 728"/>
              <a:gd name="T11" fmla="*/ 272 h 604"/>
              <a:gd name="T12" fmla="*/ 608 w 728"/>
              <a:gd name="T13" fmla="*/ 374 h 604"/>
              <a:gd name="T14" fmla="*/ 566 w 728"/>
              <a:gd name="T15" fmla="*/ 460 h 604"/>
              <a:gd name="T16" fmla="*/ 518 w 728"/>
              <a:gd name="T17" fmla="*/ 524 h 604"/>
              <a:gd name="T18" fmla="*/ 492 w 728"/>
              <a:gd name="T19" fmla="*/ 548 h 604"/>
              <a:gd name="T20" fmla="*/ 470 w 728"/>
              <a:gd name="T21" fmla="*/ 562 h 604"/>
              <a:gd name="T22" fmla="*/ 420 w 728"/>
              <a:gd name="T23" fmla="*/ 586 h 604"/>
              <a:gd name="T24" fmla="*/ 364 w 728"/>
              <a:gd name="T25" fmla="*/ 598 h 604"/>
              <a:gd name="T26" fmla="*/ 306 w 728"/>
              <a:gd name="T27" fmla="*/ 592 h 604"/>
              <a:gd name="T28" fmla="*/ 278 w 728"/>
              <a:gd name="T29" fmla="*/ 582 h 604"/>
              <a:gd name="T30" fmla="*/ 238 w 728"/>
              <a:gd name="T31" fmla="*/ 566 h 604"/>
              <a:gd name="T32" fmla="*/ 160 w 728"/>
              <a:gd name="T33" fmla="*/ 544 h 604"/>
              <a:gd name="T34" fmla="*/ 108 w 728"/>
              <a:gd name="T35" fmla="*/ 540 h 604"/>
              <a:gd name="T36" fmla="*/ 76 w 728"/>
              <a:gd name="T37" fmla="*/ 542 h 604"/>
              <a:gd name="T38" fmla="*/ 48 w 728"/>
              <a:gd name="T39" fmla="*/ 550 h 604"/>
              <a:gd name="T40" fmla="*/ 24 w 728"/>
              <a:gd name="T41" fmla="*/ 564 h 604"/>
              <a:gd name="T42" fmla="*/ 12 w 728"/>
              <a:gd name="T43" fmla="*/ 574 h 604"/>
              <a:gd name="T44" fmla="*/ 46 w 728"/>
              <a:gd name="T45" fmla="*/ 552 h 604"/>
              <a:gd name="T46" fmla="*/ 70 w 728"/>
              <a:gd name="T47" fmla="*/ 544 h 604"/>
              <a:gd name="T48" fmla="*/ 100 w 728"/>
              <a:gd name="T49" fmla="*/ 542 h 604"/>
              <a:gd name="T50" fmla="*/ 134 w 728"/>
              <a:gd name="T51" fmla="*/ 544 h 604"/>
              <a:gd name="T52" fmla="*/ 174 w 728"/>
              <a:gd name="T53" fmla="*/ 550 h 604"/>
              <a:gd name="T54" fmla="*/ 222 w 728"/>
              <a:gd name="T55" fmla="*/ 564 h 604"/>
              <a:gd name="T56" fmla="*/ 276 w 728"/>
              <a:gd name="T57" fmla="*/ 586 h 604"/>
              <a:gd name="T58" fmla="*/ 298 w 728"/>
              <a:gd name="T59" fmla="*/ 594 h 604"/>
              <a:gd name="T60" fmla="*/ 348 w 728"/>
              <a:gd name="T61" fmla="*/ 604 h 604"/>
              <a:gd name="T62" fmla="*/ 404 w 728"/>
              <a:gd name="T63" fmla="*/ 600 h 604"/>
              <a:gd name="T64" fmla="*/ 466 w 728"/>
              <a:gd name="T65" fmla="*/ 578 h 604"/>
              <a:gd name="T66" fmla="*/ 498 w 728"/>
              <a:gd name="T67" fmla="*/ 560 h 604"/>
              <a:gd name="T68" fmla="*/ 526 w 728"/>
              <a:gd name="T69" fmla="*/ 538 h 604"/>
              <a:gd name="T70" fmla="*/ 554 w 728"/>
              <a:gd name="T71" fmla="*/ 508 h 604"/>
              <a:gd name="T72" fmla="*/ 606 w 728"/>
              <a:gd name="T73" fmla="*/ 430 h 604"/>
              <a:gd name="T74" fmla="*/ 650 w 728"/>
              <a:gd name="T75" fmla="*/ 332 h 604"/>
              <a:gd name="T76" fmla="*/ 684 w 728"/>
              <a:gd name="T77" fmla="*/ 220 h 604"/>
              <a:gd name="T78" fmla="*/ 718 w 728"/>
              <a:gd name="T79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Freeform 12"/>
          <p:cNvSpPr>
            <a:spLocks noEditPoints="1"/>
          </p:cNvSpPr>
          <p:nvPr/>
        </p:nvSpPr>
        <p:spPr bwMode="auto">
          <a:xfrm rot="16200000" flipH="1" flipV="1">
            <a:off x="3127375" y="3155950"/>
            <a:ext cx="990600" cy="565150"/>
          </a:xfrm>
          <a:custGeom>
            <a:avLst/>
            <a:gdLst>
              <a:gd name="T0" fmla="*/ 0 w 728"/>
              <a:gd name="T1" fmla="*/ 590 h 604"/>
              <a:gd name="T2" fmla="*/ 12 w 728"/>
              <a:gd name="T3" fmla="*/ 574 h 604"/>
              <a:gd name="T4" fmla="*/ 0 w 728"/>
              <a:gd name="T5" fmla="*/ 590 h 604"/>
              <a:gd name="T6" fmla="*/ 718 w 728"/>
              <a:gd name="T7" fmla="*/ 0 h 604"/>
              <a:gd name="T8" fmla="*/ 656 w 728"/>
              <a:gd name="T9" fmla="*/ 216 h 604"/>
              <a:gd name="T10" fmla="*/ 642 w 728"/>
              <a:gd name="T11" fmla="*/ 272 h 604"/>
              <a:gd name="T12" fmla="*/ 608 w 728"/>
              <a:gd name="T13" fmla="*/ 374 h 604"/>
              <a:gd name="T14" fmla="*/ 566 w 728"/>
              <a:gd name="T15" fmla="*/ 460 h 604"/>
              <a:gd name="T16" fmla="*/ 518 w 728"/>
              <a:gd name="T17" fmla="*/ 524 h 604"/>
              <a:gd name="T18" fmla="*/ 492 w 728"/>
              <a:gd name="T19" fmla="*/ 548 h 604"/>
              <a:gd name="T20" fmla="*/ 470 w 728"/>
              <a:gd name="T21" fmla="*/ 562 h 604"/>
              <a:gd name="T22" fmla="*/ 420 w 728"/>
              <a:gd name="T23" fmla="*/ 586 h 604"/>
              <a:gd name="T24" fmla="*/ 364 w 728"/>
              <a:gd name="T25" fmla="*/ 598 h 604"/>
              <a:gd name="T26" fmla="*/ 306 w 728"/>
              <a:gd name="T27" fmla="*/ 592 h 604"/>
              <a:gd name="T28" fmla="*/ 278 w 728"/>
              <a:gd name="T29" fmla="*/ 582 h 604"/>
              <a:gd name="T30" fmla="*/ 238 w 728"/>
              <a:gd name="T31" fmla="*/ 566 h 604"/>
              <a:gd name="T32" fmla="*/ 160 w 728"/>
              <a:gd name="T33" fmla="*/ 544 h 604"/>
              <a:gd name="T34" fmla="*/ 108 w 728"/>
              <a:gd name="T35" fmla="*/ 540 h 604"/>
              <a:gd name="T36" fmla="*/ 76 w 728"/>
              <a:gd name="T37" fmla="*/ 542 h 604"/>
              <a:gd name="T38" fmla="*/ 48 w 728"/>
              <a:gd name="T39" fmla="*/ 550 h 604"/>
              <a:gd name="T40" fmla="*/ 24 w 728"/>
              <a:gd name="T41" fmla="*/ 564 h 604"/>
              <a:gd name="T42" fmla="*/ 12 w 728"/>
              <a:gd name="T43" fmla="*/ 574 h 604"/>
              <a:gd name="T44" fmla="*/ 46 w 728"/>
              <a:gd name="T45" fmla="*/ 552 h 604"/>
              <a:gd name="T46" fmla="*/ 70 w 728"/>
              <a:gd name="T47" fmla="*/ 544 h 604"/>
              <a:gd name="T48" fmla="*/ 100 w 728"/>
              <a:gd name="T49" fmla="*/ 542 h 604"/>
              <a:gd name="T50" fmla="*/ 134 w 728"/>
              <a:gd name="T51" fmla="*/ 544 h 604"/>
              <a:gd name="T52" fmla="*/ 174 w 728"/>
              <a:gd name="T53" fmla="*/ 550 h 604"/>
              <a:gd name="T54" fmla="*/ 222 w 728"/>
              <a:gd name="T55" fmla="*/ 564 h 604"/>
              <a:gd name="T56" fmla="*/ 276 w 728"/>
              <a:gd name="T57" fmla="*/ 586 h 604"/>
              <a:gd name="T58" fmla="*/ 298 w 728"/>
              <a:gd name="T59" fmla="*/ 594 h 604"/>
              <a:gd name="T60" fmla="*/ 348 w 728"/>
              <a:gd name="T61" fmla="*/ 604 h 604"/>
              <a:gd name="T62" fmla="*/ 404 w 728"/>
              <a:gd name="T63" fmla="*/ 600 h 604"/>
              <a:gd name="T64" fmla="*/ 466 w 728"/>
              <a:gd name="T65" fmla="*/ 578 h 604"/>
              <a:gd name="T66" fmla="*/ 498 w 728"/>
              <a:gd name="T67" fmla="*/ 560 h 604"/>
              <a:gd name="T68" fmla="*/ 526 w 728"/>
              <a:gd name="T69" fmla="*/ 538 h 604"/>
              <a:gd name="T70" fmla="*/ 554 w 728"/>
              <a:gd name="T71" fmla="*/ 508 h 604"/>
              <a:gd name="T72" fmla="*/ 606 w 728"/>
              <a:gd name="T73" fmla="*/ 430 h 604"/>
              <a:gd name="T74" fmla="*/ 650 w 728"/>
              <a:gd name="T75" fmla="*/ 332 h 604"/>
              <a:gd name="T76" fmla="*/ 684 w 728"/>
              <a:gd name="T77" fmla="*/ 220 h 604"/>
              <a:gd name="T78" fmla="*/ 718 w 728"/>
              <a:gd name="T79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071813" y="2119313"/>
            <a:ext cx="4349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800" b="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  <a:sym typeface="Wingdings" pitchFamily="2" charset="2"/>
              </a:rPr>
              <a:t>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22963" y="2119313"/>
            <a:ext cx="4349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800" b="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  <a:sym typeface="Wingdings" pitchFamily="2" charset="2"/>
              </a:rPr>
              <a:t>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5300" y="4514850"/>
            <a:ext cx="7588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可见</a:t>
            </a:r>
            <a:r>
              <a:rPr lang="en-US" altLang="zh-CN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:</a:t>
            </a:r>
            <a:endParaRPr lang="zh-CN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750" y="5229225"/>
            <a:ext cx="8281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spcBef>
                <a:spcPct val="20000"/>
              </a:spcBef>
              <a:buClr>
                <a:srgbClr val="FF0000"/>
              </a:buClr>
              <a:buSzPct val="55000"/>
              <a:defRPr/>
            </a:pPr>
            <a:r>
              <a:rPr kumimoji="0"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一个长为</a:t>
            </a:r>
            <a:r>
              <a:rPr kumimoji="0" lang="en-US" altLang="zh-CN" sz="2400" b="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的循环码必定为按模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 err="1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i="1" kern="0" baseline="30000" dirty="0" err="1">
                <a:solidFill>
                  <a:srgbClr val="FF0000"/>
                </a:solidFill>
                <a:latin typeface="Times New Roman"/>
                <a:ea typeface="宋体"/>
              </a:rPr>
              <a:t>n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 + 1)</a:t>
            </a:r>
            <a:r>
              <a:rPr kumimoji="0" lang="zh-CN" altLang="en-US" sz="2400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运算的一个余式。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50502-10E7-4E39-85FD-A16F7734086E}" type="slidenum">
              <a:rPr lang="en-US" altLang="zh-CN"/>
              <a:pPr>
                <a:defRPr/>
              </a:pPr>
              <a:t>69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25" grpId="0"/>
      <p:bldP spid="12" grpId="0"/>
      <p:bldP spid="30727" grpId="0"/>
      <p:bldP spid="21" grpId="0"/>
      <p:bldP spid="22" grpId="0"/>
      <p:bldP spid="2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83"/>
          <a:stretch>
            <a:fillRect/>
          </a:stretch>
        </p:blipFill>
        <p:spPr bwMode="auto">
          <a:xfrm>
            <a:off x="717550" y="5584825"/>
            <a:ext cx="795337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2943225"/>
            <a:ext cx="300037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3570288"/>
            <a:ext cx="775652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500063" y="333375"/>
            <a:ext cx="30718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5000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差错控制编码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左大括号 21"/>
          <p:cNvSpPr/>
          <p:nvPr/>
        </p:nvSpPr>
        <p:spPr bwMode="auto">
          <a:xfrm rot="16200000" flipH="1">
            <a:off x="3786188" y="2655887"/>
            <a:ext cx="285750" cy="1857375"/>
          </a:xfrm>
          <a:prstGeom prst="leftBrace">
            <a:avLst/>
          </a:prstGeom>
          <a:noFill/>
          <a:ln w="9525" cap="flat" cmpd="sng" algn="ctr">
            <a:solidFill>
              <a:srgbClr val="0000CC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pic>
        <p:nvPicPr>
          <p:cNvPr id="819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18"/>
          <a:stretch>
            <a:fillRect/>
          </a:stretch>
        </p:blipFill>
        <p:spPr bwMode="auto">
          <a:xfrm>
            <a:off x="669925" y="1071563"/>
            <a:ext cx="79883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1"/>
          <a:stretch>
            <a:fillRect/>
          </a:stretch>
        </p:blipFill>
        <p:spPr bwMode="auto">
          <a:xfrm>
            <a:off x="657225" y="1731963"/>
            <a:ext cx="79867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3016250"/>
            <a:ext cx="224155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8B7DE1-B62A-4774-9BC3-8EDF131AB02E}" type="slidenum">
              <a:rPr lang="en-US" altLang="zh-CN"/>
              <a:pPr>
                <a:defRPr/>
              </a:pPr>
              <a:t>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2988" y="1773238"/>
            <a:ext cx="5527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rgbClr val="3333CC"/>
              </a:buClr>
              <a:buSzPct val="50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生成矩阵 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的每一行都是一个码组。</a:t>
            </a:r>
          </a:p>
        </p:txBody>
      </p:sp>
      <p:sp>
        <p:nvSpPr>
          <p:cNvPr id="72707" name="矩形 4"/>
          <p:cNvSpPr>
            <a:spLocks noChangeArrowheads="1"/>
          </p:cNvSpPr>
          <p:nvPr/>
        </p:nvSpPr>
        <p:spPr bwMode="auto">
          <a:xfrm>
            <a:off x="684213" y="2349500"/>
            <a:ext cx="82804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800100" indent="-3429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CC"/>
              </a:buClr>
              <a:buSzPct val="70000"/>
              <a:buFontTx/>
              <a:buNone/>
            </a:pP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在循环码中，一个</a:t>
            </a:r>
            <a:r>
              <a:rPr lang="en-US" altLang="zh-CN" sz="2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n</a:t>
            </a:r>
            <a:r>
              <a:rPr lang="en-US" altLang="zh-CN" sz="2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, </a:t>
            </a:r>
            <a:r>
              <a:rPr lang="en-US" altLang="zh-CN" sz="200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k</a:t>
            </a:r>
            <a:r>
              <a:rPr lang="en-US" altLang="zh-CN" sz="2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码有</a:t>
            </a:r>
            <a:r>
              <a:rPr lang="en-US" altLang="zh-CN" sz="2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000" i="1" baseline="30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k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个不同的码组。</a:t>
            </a:r>
            <a:endParaRPr lang="en-US" altLang="zh-CN" sz="2000" b="0">
              <a:ea typeface="微软雅黑" pitchFamily="34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只需找到一个码组即可，其他码组都可循环得到</a:t>
            </a:r>
            <a:endParaRPr lang="en-US" altLang="zh-CN" sz="2000" b="0">
              <a:ea typeface="微软雅黑" pitchFamily="34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用</a:t>
            </a:r>
            <a:r>
              <a:rPr lang="en-US" altLang="zh-CN" sz="2000" b="0" i="1">
                <a:ea typeface="微软雅黑" pitchFamily="34" charset="-122"/>
                <a:cs typeface="Times New Roman" pitchFamily="18" charset="0"/>
              </a:rPr>
              <a:t>g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b="0" i="1"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表示其中</a:t>
            </a:r>
            <a:r>
              <a:rPr lang="zh-CN" altLang="en-US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前</a:t>
            </a:r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i="1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k</a:t>
            </a:r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-1)</a:t>
            </a:r>
            <a:r>
              <a:rPr lang="zh-CN" altLang="en-US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位皆为“</a:t>
            </a:r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0</a:t>
            </a:r>
            <a:r>
              <a:rPr lang="zh-CN" altLang="en-US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”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的码组</a:t>
            </a:r>
            <a:endParaRPr lang="en-US" altLang="zh-CN" sz="2000" b="0">
              <a:ea typeface="微软雅黑" pitchFamily="34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g</a:t>
            </a:r>
            <a:r>
              <a:rPr lang="en-US" altLang="zh-CN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，</a:t>
            </a: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x g</a:t>
            </a:r>
            <a:r>
              <a:rPr lang="en-US" altLang="zh-CN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，</a:t>
            </a: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 b="0" baseline="30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 g</a:t>
            </a:r>
            <a:r>
              <a:rPr lang="en-US" altLang="zh-CN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，</a:t>
            </a:r>
            <a:r>
              <a:rPr lang="zh-CN" altLang="en-US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  <a:sym typeface="Symbol" pitchFamily="18" charset="2"/>
              </a:rPr>
              <a:t></a:t>
            </a:r>
            <a:r>
              <a:rPr lang="zh-CN" altLang="en-US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，</a:t>
            </a: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 b="0" baseline="30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k-1</a:t>
            </a: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 g</a:t>
            </a:r>
            <a:r>
              <a:rPr lang="en-US" altLang="zh-CN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b="0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都是码组，而且这</a:t>
            </a:r>
            <a:r>
              <a:rPr lang="en-US" altLang="zh-CN" sz="2000" b="0" i="1">
                <a:ea typeface="微软雅黑" pitchFamily="34" charset="-122"/>
                <a:cs typeface="Times New Roman" pitchFamily="18" charset="0"/>
              </a:rPr>
              <a:t>k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个码组是线性无关的。可以用来构成此循环码的生成矩阵</a:t>
            </a:r>
            <a:r>
              <a:rPr lang="en-US" altLang="zh-CN" sz="2000" b="0" i="1">
                <a:ea typeface="微软雅黑" pitchFamily="34" charset="-122"/>
                <a:cs typeface="Times New Roman" pitchFamily="18" charset="0"/>
              </a:rPr>
              <a:t>G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。</a:t>
            </a:r>
            <a:endParaRPr lang="en-US" altLang="zh-CN" sz="2000" b="0">
              <a:ea typeface="微软雅黑" pitchFamily="34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CN" sz="2000" b="0" i="1">
                <a:ea typeface="微软雅黑" pitchFamily="34" charset="-122"/>
                <a:cs typeface="Times New Roman" pitchFamily="18" charset="0"/>
              </a:rPr>
              <a:t>g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b="0" i="1"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必须是一个</a:t>
            </a:r>
            <a:r>
              <a:rPr lang="zh-CN" altLang="en-US" sz="2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常数项不为“</a:t>
            </a:r>
            <a:r>
              <a:rPr lang="en-US" altLang="zh-CN" sz="2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0</a:t>
            </a:r>
            <a:r>
              <a:rPr lang="zh-CN" altLang="en-US" sz="200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”</a:t>
            </a: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的</a:t>
            </a:r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i="1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n </a:t>
            </a:r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- </a:t>
            </a:r>
            <a:r>
              <a:rPr lang="en-US" altLang="zh-CN" sz="2000" i="1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k</a:t>
            </a:r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次多项式，</a:t>
            </a:r>
            <a:r>
              <a:rPr lang="zh-CN" altLang="en-US" sz="2000">
                <a:solidFill>
                  <a:srgbClr val="990099"/>
                </a:solidFill>
                <a:ea typeface="微软雅黑" pitchFamily="34" charset="-122"/>
                <a:cs typeface="Times New Roman" pitchFamily="18" charset="0"/>
              </a:rPr>
              <a:t>且唯一</a:t>
            </a:r>
          </a:p>
        </p:txBody>
      </p:sp>
      <p:sp>
        <p:nvSpPr>
          <p:cNvPr id="6" name="矩形 5"/>
          <p:cNvSpPr/>
          <p:nvPr/>
        </p:nvSpPr>
        <p:spPr>
          <a:xfrm>
            <a:off x="214313" y="476250"/>
            <a:ext cx="4500562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FF0000"/>
              </a:buClr>
              <a:buSzPct val="82000"/>
              <a:defRPr/>
            </a:pPr>
            <a:r>
              <a:rPr lang="en-US" altLang="zh-CN" sz="2800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en-US" altLang="zh-CN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循环码的生成矩阵</a:t>
            </a:r>
            <a:r>
              <a:rPr lang="en-US" altLang="zh-CN" sz="280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G</a:t>
            </a:r>
            <a:r>
              <a:rPr lang="zh-CN" altLang="en-US" sz="28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kumimoji="0" lang="zh-CN" altLang="en-US" sz="2800" kern="0" dirty="0">
              <a:solidFill>
                <a:srgbClr val="003399"/>
              </a:solidFill>
              <a:latin typeface="Tahoma"/>
              <a:ea typeface="宋体"/>
            </a:endParaRPr>
          </a:p>
        </p:txBody>
      </p:sp>
      <p:graphicFrame>
        <p:nvGraphicFramePr>
          <p:cNvPr id="72709" name="对象 6"/>
          <p:cNvGraphicFramePr>
            <a:graphicFrameLocks noChangeAspect="1"/>
          </p:cNvGraphicFramePr>
          <p:nvPr/>
        </p:nvGraphicFramePr>
        <p:xfrm>
          <a:off x="2051050" y="1196975"/>
          <a:ext cx="394652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name="公式" r:id="rId3" imgW="1993900" imgH="228600" progId="Equation.3">
                  <p:embed/>
                </p:oleObj>
              </mc:Choice>
              <mc:Fallback>
                <p:oleObj name="公式" r:id="rId3" imgW="1993900" imgH="2286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196975"/>
                        <a:ext cx="3946525" cy="452438"/>
                      </a:xfrm>
                      <a:prstGeom prst="rect">
                        <a:avLst/>
                      </a:prstGeom>
                      <a:solidFill>
                        <a:srgbClr val="CC99FF">
                          <a:alpha val="30196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187450" y="5381625"/>
            <a:ext cx="3527425" cy="6397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28600" indent="-228600" algn="ctr" eaLnBrk="0" hangingPunct="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  <a:defRPr/>
            </a:pPr>
            <a:r>
              <a:rPr kumimoji="0" lang="en-US" altLang="zh-CN" sz="2400" i="1" kern="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kern="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kern="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为码的</a:t>
            </a:r>
            <a:r>
              <a:rPr kumimoji="0"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生成多项式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2AE39B-3C59-4AC2-A95B-ABA596D4640B}" type="slidenum">
              <a:rPr lang="en-US" altLang="zh-CN"/>
              <a:pPr>
                <a:defRPr/>
              </a:pPr>
              <a:t>70</a:t>
            </a:fld>
            <a:endParaRPr lang="en-US" altLang="zh-CN"/>
          </a:p>
        </p:txBody>
      </p:sp>
      <p:sp>
        <p:nvSpPr>
          <p:cNvPr id="2" name="椭圆 1"/>
          <p:cNvSpPr/>
          <p:nvPr/>
        </p:nvSpPr>
        <p:spPr>
          <a:xfrm>
            <a:off x="3276600" y="4652963"/>
            <a:ext cx="1871663" cy="5588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64163" y="4652963"/>
            <a:ext cx="1871662" cy="5588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235825" y="4629150"/>
            <a:ext cx="1008063" cy="55721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9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5"/>
          <p:cNvGraphicFramePr>
            <a:graphicFrameLocks noChangeAspect="1"/>
          </p:cNvGraphicFramePr>
          <p:nvPr/>
        </p:nvGraphicFramePr>
        <p:xfrm>
          <a:off x="2195513" y="2060575"/>
          <a:ext cx="2286000" cy="247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4" name="公式" r:id="rId3" imgW="1155700" imgH="1244600" progId="Equation.3">
                  <p:embed/>
                </p:oleObj>
              </mc:Choice>
              <mc:Fallback>
                <p:oleObj name="公式" r:id="rId3" imgW="1155700" imgH="1244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060575"/>
                        <a:ext cx="2286000" cy="247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8" y="2332038"/>
            <a:ext cx="3571875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77825" y="1179513"/>
            <a:ext cx="200183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FF0000"/>
              </a:buClr>
              <a:buSzPct val="82000"/>
              <a:defRPr/>
            </a:pPr>
            <a:r>
              <a:rPr lang="zh-CN" altLang="en-US" sz="28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生成矩阵</a:t>
            </a:r>
            <a:r>
              <a:rPr lang="en-US" altLang="zh-CN" sz="280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G</a:t>
            </a:r>
            <a:r>
              <a:rPr lang="zh-CN" altLang="en-US" sz="28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kumimoji="0" lang="zh-CN" altLang="en-US" sz="2800" kern="0" dirty="0">
              <a:solidFill>
                <a:srgbClr val="003399"/>
              </a:solidFill>
              <a:latin typeface="Tahoma"/>
              <a:ea typeface="宋体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426DCC-BEB4-4BDF-8ACE-97B122C30E67}" type="slidenum">
              <a:rPr lang="en-US" altLang="zh-CN"/>
              <a:pPr>
                <a:defRPr/>
              </a:pPr>
              <a:t>71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77"/>
          <a:stretch>
            <a:fillRect/>
          </a:stretch>
        </p:blipFill>
        <p:spPr bwMode="auto">
          <a:xfrm>
            <a:off x="1117600" y="552450"/>
            <a:ext cx="76438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130300" y="2133600"/>
            <a:ext cx="6311900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n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= 7,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k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= 3, </a:t>
            </a:r>
            <a:r>
              <a:rPr kumimoji="0" lang="en-US" altLang="zh-CN" sz="2400" i="1" kern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 </a:t>
            </a:r>
            <a:r>
              <a:rPr kumimoji="0" lang="en-US" altLang="zh-CN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n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–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k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= 4</a:t>
            </a:r>
            <a:endParaRPr kumimoji="0" lang="en-US" altLang="zh-CN" sz="2400" kern="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5780088" y="4151313"/>
          <a:ext cx="1827212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4" name="公式" r:id="rId4" imgW="977900" imgH="711200" progId="Equation.3">
                  <p:embed/>
                </p:oleObj>
              </mc:Choice>
              <mc:Fallback>
                <p:oleObj name="公式" r:id="rId4" imgW="9779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088" y="4151313"/>
                        <a:ext cx="1827212" cy="133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709" name="直接连接符 20"/>
          <p:cNvCxnSpPr>
            <a:cxnSpLocks noChangeShapeType="1"/>
          </p:cNvCxnSpPr>
          <p:nvPr/>
        </p:nvCxnSpPr>
        <p:spPr bwMode="auto">
          <a:xfrm>
            <a:off x="2366963" y="1978025"/>
            <a:ext cx="1000125" cy="1588"/>
          </a:xfrm>
          <a:prstGeom prst="line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2711" name="Object 3"/>
          <p:cNvGraphicFramePr>
            <a:graphicFrameLocks noChangeAspect="1"/>
          </p:cNvGraphicFramePr>
          <p:nvPr/>
        </p:nvGraphicFramePr>
        <p:xfrm>
          <a:off x="803275" y="4187825"/>
          <a:ext cx="4143375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5" name="Equation" r:id="rId6" imgW="2311400" imgH="736600" progId="Equation.DSMT4">
                  <p:embed/>
                </p:oleObj>
              </mc:Choice>
              <mc:Fallback>
                <p:oleObj name="Equation" r:id="rId6" imgW="2311400" imgH="736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4187825"/>
                        <a:ext cx="4143375" cy="131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760" name="组合 30"/>
          <p:cNvGrpSpPr>
            <a:grpSpLocks/>
          </p:cNvGrpSpPr>
          <p:nvPr/>
        </p:nvGrpSpPr>
        <p:grpSpPr bwMode="auto">
          <a:xfrm>
            <a:off x="446088" y="387350"/>
            <a:ext cx="714375" cy="571500"/>
            <a:chOff x="285721" y="3286124"/>
            <a:chExt cx="714380" cy="571504"/>
          </a:xfrm>
        </p:grpSpPr>
        <p:grpSp>
          <p:nvGrpSpPr>
            <p:cNvPr id="74767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74769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4770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4771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4772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4773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74768" name="Text Box 29"/>
            <p:cNvSpPr txBox="1">
              <a:spLocks noChangeArrowheads="1"/>
            </p:cNvSpPr>
            <p:nvPr/>
          </p:nvSpPr>
          <p:spPr bwMode="gray">
            <a:xfrm>
              <a:off x="357158" y="3286124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sp>
        <p:nvSpPr>
          <p:cNvPr id="72713" name="矩形 27"/>
          <p:cNvSpPr>
            <a:spLocks noChangeArrowheads="1"/>
          </p:cNvSpPr>
          <p:nvPr/>
        </p:nvSpPr>
        <p:spPr bwMode="auto">
          <a:xfrm>
            <a:off x="1144588" y="2833688"/>
            <a:ext cx="5730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latin typeface="Arial" charset="0"/>
                <a:ea typeface="微软雅黑" pitchFamily="34" charset="-122"/>
                <a:cs typeface="Arial" charset="0"/>
              </a:rPr>
              <a:t>码组中唯一一个</a:t>
            </a:r>
            <a:r>
              <a:rPr lang="en-US" altLang="zh-CN" sz="2000" b="0">
                <a:latin typeface="Arial" charset="0"/>
                <a:ea typeface="微软雅黑" pitchFamily="34" charset="-122"/>
                <a:cs typeface="Arial" charset="0"/>
              </a:rPr>
              <a:t>4</a:t>
            </a:r>
            <a:r>
              <a:rPr lang="zh-CN" altLang="en-US" sz="2000" b="0">
                <a:latin typeface="Arial" charset="0"/>
                <a:ea typeface="微软雅黑" pitchFamily="34" charset="-122"/>
                <a:cs typeface="Arial" charset="0"/>
              </a:rPr>
              <a:t>次码多项式代表的</a:t>
            </a:r>
            <a:endParaRPr lang="zh-CN" altLang="en-US" sz="2000" b="0">
              <a:solidFill>
                <a:srgbClr val="D0CDCA"/>
              </a:solidFill>
              <a:latin typeface="楷体_GB2312" pitchFamily="49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72714" name="矩形 28"/>
          <p:cNvSpPr>
            <a:spLocks noChangeArrowheads="1"/>
          </p:cNvSpPr>
          <p:nvPr/>
        </p:nvSpPr>
        <p:spPr bwMode="auto">
          <a:xfrm>
            <a:off x="5064125" y="462121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或</a:t>
            </a: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72715" name="矩形 29"/>
          <p:cNvSpPr>
            <a:spLocks noChangeArrowheads="1"/>
          </p:cNvSpPr>
          <p:nvPr/>
        </p:nvSpPr>
        <p:spPr bwMode="auto">
          <a:xfrm>
            <a:off x="1241425" y="582295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ea typeface="微软雅黑" pitchFamily="34" charset="-122"/>
                <a:cs typeface="Times New Roman" pitchFamily="18" charset="0"/>
              </a:rPr>
              <a:t>可以写出此循环码多项式</a:t>
            </a:r>
            <a:r>
              <a:rPr lang="en-US" altLang="zh-CN" sz="2000" i="1">
                <a:ea typeface="微软雅黑" pitchFamily="34" charset="-122"/>
                <a:cs typeface="Times New Roman" pitchFamily="18" charset="0"/>
              </a:rPr>
              <a:t>A</a:t>
            </a:r>
            <a:r>
              <a:rPr lang="en-US" altLang="zh-CN" sz="2000"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sz="2000" i="1"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>
                <a:ea typeface="微软雅黑" pitchFamily="34" charset="-122"/>
                <a:cs typeface="Times New Roman" pitchFamily="18" charset="0"/>
              </a:rPr>
              <a:t>)</a:t>
            </a:r>
            <a:r>
              <a:rPr lang="en-US" altLang="zh-CN" sz="2000" b="0">
                <a:ea typeface="微软雅黑" pitchFamily="34" charset="-122"/>
                <a:cs typeface="Times New Roman" pitchFamily="18" charset="0"/>
              </a:rPr>
              <a:t>:</a:t>
            </a:r>
            <a:endParaRPr lang="zh-CN" altLang="en-US" sz="2000" b="0"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2716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r="59650"/>
          <a:stretch>
            <a:fillRect/>
          </a:stretch>
        </p:blipFill>
        <p:spPr bwMode="auto">
          <a:xfrm>
            <a:off x="5219700" y="2749550"/>
            <a:ext cx="2390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408238" y="3411538"/>
            <a:ext cx="3405187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g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) = 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baseline="30000" dirty="0">
                <a:solidFill>
                  <a:srgbClr val="FF0000"/>
                </a:solidFill>
                <a:latin typeface="Times New Roman"/>
                <a:ea typeface="宋体"/>
              </a:rPr>
              <a:t>4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 + 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baseline="30000" dirty="0">
                <a:solidFill>
                  <a:srgbClr val="FF0000"/>
                </a:solidFill>
                <a:latin typeface="Times New Roman"/>
                <a:ea typeface="宋体"/>
              </a:rPr>
              <a:t>2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 + 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 + 1</a:t>
            </a:r>
            <a:endParaRPr kumimoji="0" lang="zh-CN" alt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5C1ED8-6DB0-4EE2-BD87-FA3BD9FF8DA4}" type="slidenum">
              <a:rPr lang="en-US" altLang="zh-CN"/>
              <a:pPr>
                <a:defRPr/>
              </a:pPr>
              <a:t>72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2713" grpId="0"/>
      <p:bldP spid="72714" grpId="0"/>
      <p:bldP spid="72715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4"/>
          <p:cNvGraphicFramePr>
            <a:graphicFrameLocks noChangeAspect="1"/>
          </p:cNvGraphicFramePr>
          <p:nvPr/>
        </p:nvGraphicFramePr>
        <p:xfrm>
          <a:off x="1908175" y="1125538"/>
          <a:ext cx="4919663" cy="247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Equation" r:id="rId3" imgW="2501900" imgH="1244600" progId="Equation.DSMT4">
                  <p:embed/>
                </p:oleObj>
              </mc:Choice>
              <mc:Fallback>
                <p:oleObj name="Equation" r:id="rId3" imgW="2501900" imgH="1244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125538"/>
                        <a:ext cx="4919663" cy="247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74688" y="4438650"/>
            <a:ext cx="8218487" cy="1022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所有码多项式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都可被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</a:t>
            </a:r>
          </a:p>
          <a:p>
            <a:pPr marL="228600" indent="-228600">
              <a:lnSpc>
                <a:spcPct val="15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且任意一个次数不大于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– 1)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的多项式乘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都是码多项式。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126B00-2854-487E-AB4E-F019C16A2337}" type="slidenum">
              <a:rPr lang="en-US" altLang="zh-CN"/>
              <a:pPr>
                <a:defRPr/>
              </a:pPr>
              <a:t>73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95288" y="1228725"/>
            <a:ext cx="7643812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defRPr/>
            </a:pPr>
            <a:r>
              <a:rPr 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∵</a:t>
            </a: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任一循环码多项式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都是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的倍式，</a:t>
            </a:r>
            <a:r>
              <a:rPr 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∴</a:t>
            </a: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可以写成</a:t>
            </a:r>
            <a:r>
              <a:rPr kumimoji="0" lang="zh-CN" altLang="en-US" sz="2000" b="0" i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			</a:t>
            </a:r>
            <a:r>
              <a:rPr kumimoji="0" lang="en-US" altLang="zh-CN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				</a:t>
            </a:r>
          </a:p>
          <a:p>
            <a:pPr marL="2286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defRPr/>
            </a:pPr>
            <a:r>
              <a:rPr kumimoji="0" lang="en-US" altLang="zh-CN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	</a:t>
            </a:r>
            <a:endParaRPr kumimoji="0" lang="zh-CN" altLang="en-US" sz="2000" b="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defRPr/>
            </a:pPr>
            <a:endParaRPr kumimoji="0" lang="zh-CN" altLang="en-US" sz="2000" b="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76803" name="Object 6"/>
          <p:cNvGraphicFramePr>
            <a:graphicFrameLocks noChangeAspect="1"/>
          </p:cNvGraphicFramePr>
          <p:nvPr/>
        </p:nvGraphicFramePr>
        <p:xfrm>
          <a:off x="2568575" y="3652838"/>
          <a:ext cx="30464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6" name="公式" r:id="rId3" imgW="1485900" imgH="419100" progId="Equation.3">
                  <p:embed/>
                </p:oleObj>
              </mc:Choice>
              <mc:Fallback>
                <p:oleObj name="公式" r:id="rId3" imgW="1485900" imgH="419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575" y="3652838"/>
                        <a:ext cx="304641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09625" y="1814513"/>
            <a:ext cx="5903913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而生成多项式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本身也是一个码组，即有</a:t>
            </a:r>
            <a:endParaRPr lang="zh-CN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805" name="矩形 11"/>
          <p:cNvSpPr>
            <a:spLocks noChangeArrowheads="1"/>
          </p:cNvSpPr>
          <p:nvPr/>
        </p:nvSpPr>
        <p:spPr bwMode="auto">
          <a:xfrm>
            <a:off x="6199188" y="1892300"/>
            <a:ext cx="1417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i="1">
                <a:solidFill>
                  <a:srgbClr val="FF0000"/>
                </a:solidFill>
                <a:cs typeface="Times New Roman" pitchFamily="18" charset="0"/>
              </a:rPr>
              <a:t>A</a:t>
            </a:r>
            <a:r>
              <a:rPr kumimoji="0" lang="en-US" altLang="zh-CN" sz="2000">
                <a:solidFill>
                  <a:srgbClr val="FF0000"/>
                </a:solidFill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altLang="zh-CN" sz="2000">
                <a:solidFill>
                  <a:srgbClr val="FF0000"/>
                </a:solidFill>
                <a:cs typeface="Times New Roman" pitchFamily="18" charset="0"/>
              </a:rPr>
              <a:t>(</a:t>
            </a:r>
            <a:r>
              <a:rPr kumimoji="0" lang="en-US" altLang="zh-CN" sz="2000" i="1">
                <a:solidFill>
                  <a:srgbClr val="FF0000"/>
                </a:solidFill>
                <a:cs typeface="Times New Roman" pitchFamily="18" charset="0"/>
              </a:rPr>
              <a:t>x</a:t>
            </a:r>
            <a:r>
              <a:rPr kumimoji="0" lang="en-US" altLang="zh-CN" sz="2000">
                <a:solidFill>
                  <a:srgbClr val="FF0000"/>
                </a:solidFill>
                <a:cs typeface="Times New Roman" pitchFamily="18" charset="0"/>
              </a:rPr>
              <a:t>) = </a:t>
            </a:r>
            <a:r>
              <a:rPr kumimoji="0" lang="en-US" altLang="zh-CN" sz="2000" i="1">
                <a:solidFill>
                  <a:srgbClr val="FF0000"/>
                </a:solidFill>
                <a:cs typeface="Times New Roman" pitchFamily="18" charset="0"/>
              </a:rPr>
              <a:t>g</a:t>
            </a:r>
            <a:r>
              <a:rPr kumimoji="0" lang="en-US" altLang="zh-CN" sz="2000">
                <a:solidFill>
                  <a:srgbClr val="FF0000"/>
                </a:solidFill>
                <a:cs typeface="Times New Roman" pitchFamily="18" charset="0"/>
              </a:rPr>
              <a:t>(</a:t>
            </a:r>
            <a:r>
              <a:rPr kumimoji="0" lang="en-US" altLang="zh-CN" sz="2000" i="1">
                <a:solidFill>
                  <a:srgbClr val="FF0000"/>
                </a:solidFill>
                <a:cs typeface="Times New Roman" pitchFamily="18" charset="0"/>
              </a:rPr>
              <a:t>x</a:t>
            </a:r>
            <a:r>
              <a:rPr kumimoji="0" lang="en-US" altLang="zh-CN" sz="2000">
                <a:solidFill>
                  <a:srgbClr val="FF0000"/>
                </a:solidFill>
                <a:cs typeface="Times New Roman" pitchFamily="18" charset="0"/>
              </a:rPr>
              <a:t>)</a:t>
            </a:r>
            <a:endParaRPr lang="zh-CN" altLang="en-US" sz="880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73900" y="1336675"/>
            <a:ext cx="1893888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= </a:t>
            </a:r>
            <a:r>
              <a:rPr kumimoji="0"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h</a:t>
            </a:r>
            <a:r>
              <a:rPr kumimoji="0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</a:t>
            </a:r>
            <a:r>
              <a:rPr kumimoji="0"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x</a:t>
            </a:r>
            <a:r>
              <a:rPr kumimoji="0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</a:t>
            </a:r>
            <a:r>
              <a:rPr kumimoji="0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  <a:sym typeface="Symbol" pitchFamily="18" charset="2"/>
              </a:rPr>
              <a:t></a:t>
            </a:r>
            <a:r>
              <a:rPr kumimoji="0"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g</a:t>
            </a:r>
            <a:r>
              <a:rPr kumimoji="0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</a:t>
            </a:r>
            <a:r>
              <a:rPr kumimoji="0"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x</a:t>
            </a:r>
            <a:r>
              <a:rPr kumimoji="0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5650" y="2470150"/>
            <a:ext cx="8027988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∵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码组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Symbol" pitchFamily="18" charset="2"/>
              </a:rPr>
              <a:t>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是一个 </a:t>
            </a:r>
            <a:r>
              <a:rPr kumimoji="0" lang="en-US" altLang="zh-CN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i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– </a:t>
            </a:r>
            <a:r>
              <a:rPr kumimoji="0" lang="en-US" altLang="zh-CN" sz="2000" i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次多项式，故 </a:t>
            </a:r>
            <a:r>
              <a:rPr kumimoji="0" lang="en-US" altLang="zh-CN" sz="24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i="1" kern="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Symbol" pitchFamily="18" charset="2"/>
              </a:rPr>
              <a:t>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是一个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次多项式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9625" y="3117850"/>
            <a:ext cx="5616575" cy="534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en-US" altLang="zh-CN" sz="24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i="1" kern="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Symbol" pitchFamily="18" charset="2"/>
              </a:rPr>
              <a:t>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在模 </a:t>
            </a:r>
            <a:r>
              <a:rPr kumimoji="0" lang="en-US" altLang="zh-CN" sz="24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1" kern="0" baseline="30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+ 1)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运算下也是一个码组</a:t>
            </a:r>
          </a:p>
        </p:txBody>
      </p:sp>
      <p:pic>
        <p:nvPicPr>
          <p:cNvPr id="7680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384175"/>
            <a:ext cx="87153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10" name="矩形 2"/>
          <p:cNvSpPr>
            <a:spLocks noChangeArrowheads="1"/>
          </p:cNvSpPr>
          <p:nvPr/>
        </p:nvSpPr>
        <p:spPr bwMode="auto">
          <a:xfrm>
            <a:off x="944563" y="4630738"/>
            <a:ext cx="1627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商式</a:t>
            </a:r>
            <a:r>
              <a:rPr kumimoji="0" lang="en-US" altLang="zh-CN" sz="2000" b="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Q</a:t>
            </a:r>
            <a:r>
              <a:rPr kumimoji="0" lang="en-US" altLang="zh-CN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2000" b="0" i="1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x</a:t>
            </a:r>
            <a:r>
              <a:rPr kumimoji="0" lang="en-US" altLang="zh-CN" sz="2000" b="0">
                <a:solidFill>
                  <a:srgbClr val="000000"/>
                </a:solidFill>
                <a:ea typeface="微软雅黑" pitchFamily="34" charset="-122"/>
                <a:cs typeface="Times New Roman" pitchFamily="18" charset="0"/>
              </a:rPr>
              <a:t>) = 1</a:t>
            </a:r>
            <a:endParaRPr lang="zh-CN" altLang="en-US" sz="8800">
              <a:solidFill>
                <a:srgbClr val="D0CDCA"/>
              </a:solidFill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76811" name="对象 4"/>
          <p:cNvGraphicFramePr>
            <a:graphicFrameLocks noChangeAspect="1"/>
          </p:cNvGraphicFramePr>
          <p:nvPr/>
        </p:nvGraphicFramePr>
        <p:xfrm>
          <a:off x="3146425" y="4630738"/>
          <a:ext cx="33655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name="公式" r:id="rId6" imgW="1536700" imgH="228600" progId="Equation.3">
                  <p:embed/>
                </p:oleObj>
              </mc:Choice>
              <mc:Fallback>
                <p:oleObj name="公式" r:id="rId6" imgW="1536700" imgH="228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5" y="4630738"/>
                        <a:ext cx="33655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2" name="对象 5"/>
          <p:cNvGraphicFramePr>
            <a:graphicFrameLocks noChangeAspect="1"/>
          </p:cNvGraphicFramePr>
          <p:nvPr/>
        </p:nvGraphicFramePr>
        <p:xfrm>
          <a:off x="582613" y="5253038"/>
          <a:ext cx="38846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8" name="公式" r:id="rId8" imgW="1854200" imgH="228600" progId="Equation.3">
                  <p:embed/>
                </p:oleObj>
              </mc:Choice>
              <mc:Fallback>
                <p:oleObj name="公式" r:id="rId8" imgW="1854200" imgH="228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5253038"/>
                        <a:ext cx="388461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3" name="对象 6"/>
          <p:cNvGraphicFramePr>
            <a:graphicFrameLocks noChangeAspect="1"/>
          </p:cNvGraphicFramePr>
          <p:nvPr/>
        </p:nvGraphicFramePr>
        <p:xfrm>
          <a:off x="4932363" y="5253038"/>
          <a:ext cx="32734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9" name="公式" r:id="rId10" imgW="1562100" imgH="228600" progId="Equation.3">
                  <p:embed/>
                </p:oleObj>
              </mc:Choice>
              <mc:Fallback>
                <p:oleObj name="公式" r:id="rId10" imgW="1562100" imgH="2286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5253038"/>
                        <a:ext cx="3273425" cy="479425"/>
                      </a:xfrm>
                      <a:prstGeom prst="rect">
                        <a:avLst/>
                      </a:prstGeom>
                      <a:solidFill>
                        <a:srgbClr val="CC99FF">
                          <a:alpha val="30196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50"/>
          <a:stretch>
            <a:fillRect/>
          </a:stretch>
        </p:blipFill>
        <p:spPr bwMode="auto">
          <a:xfrm>
            <a:off x="323850" y="5732463"/>
            <a:ext cx="828675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EF9D2-8B39-4E3B-B21A-E56CD6BBFA8D}" type="slidenum">
              <a:rPr lang="en-US" altLang="zh-CN"/>
              <a:pPr>
                <a:defRPr/>
              </a:pPr>
              <a:t>74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57375"/>
            <a:ext cx="75723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57275" y="928688"/>
            <a:ext cx="7158038" cy="5413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     求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(7, 3)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循环码的生成多项式 </a:t>
            </a:r>
            <a:r>
              <a:rPr kumimoji="0" lang="en-US" altLang="zh-CN" sz="2400" b="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g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</a:t>
            </a:r>
            <a:r>
              <a:rPr kumimoji="0" lang="en-US" altLang="zh-CN" sz="2400" b="0" i="1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x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) 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。</a:t>
            </a:r>
            <a:endParaRPr lang="zh-CN" altLang="en-US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77828" name="组合 30"/>
          <p:cNvGrpSpPr>
            <a:grpSpLocks/>
          </p:cNvGrpSpPr>
          <p:nvPr/>
        </p:nvGrpSpPr>
        <p:grpSpPr bwMode="auto">
          <a:xfrm>
            <a:off x="642938" y="714375"/>
            <a:ext cx="714375" cy="571500"/>
            <a:chOff x="285721" y="3286124"/>
            <a:chExt cx="714380" cy="571504"/>
          </a:xfrm>
        </p:grpSpPr>
        <p:grpSp>
          <p:nvGrpSpPr>
            <p:cNvPr id="77839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77841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7842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7843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7844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7845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77840" name="Text Box 29"/>
            <p:cNvSpPr txBox="1">
              <a:spLocks noChangeArrowheads="1"/>
            </p:cNvSpPr>
            <p:nvPr/>
          </p:nvSpPr>
          <p:spPr bwMode="gray">
            <a:xfrm>
              <a:off x="357158" y="3286124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1285875" y="2571750"/>
            <a:ext cx="4357688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将 </a:t>
            </a:r>
            <a:r>
              <a:rPr kumimoji="0" lang="en-US" altLang="zh-CN" sz="24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</a:t>
            </a:r>
            <a:r>
              <a:rPr kumimoji="0" lang="en-US" altLang="zh-CN" sz="2400" i="1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x</a:t>
            </a:r>
            <a:r>
              <a:rPr kumimoji="0" lang="en-US" altLang="zh-CN" sz="2400" kern="0" baseline="3000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kumimoji="0" lang="en-US" altLang="zh-CN" sz="24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+1)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进行因式分解：</a:t>
            </a:r>
            <a:endParaRPr lang="zh-CN" altLang="en-US" dirty="0"/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728663" y="1857375"/>
            <a:ext cx="842962" cy="496888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解：</a:t>
            </a:r>
          </a:p>
        </p:txBody>
      </p:sp>
      <p:sp>
        <p:nvSpPr>
          <p:cNvPr id="21" name="矩形 20"/>
          <p:cNvSpPr/>
          <p:nvPr/>
        </p:nvSpPr>
        <p:spPr>
          <a:xfrm>
            <a:off x="6373813" y="1628775"/>
            <a:ext cx="7683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000" i="1" kern="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n – k</a:t>
            </a:r>
            <a:endParaRPr lang="zh-CN" altLang="en-US" dirty="0">
              <a:solidFill>
                <a:srgbClr val="990099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01738" y="4500563"/>
            <a:ext cx="4413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或</a:t>
            </a:r>
            <a:endParaRPr lang="zh-CN" altLang="en-US" dirty="0"/>
          </a:p>
        </p:txBody>
      </p:sp>
      <p:pic>
        <p:nvPicPr>
          <p:cNvPr id="77833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286375"/>
            <a:ext cx="7742238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t="11688" r="1736" b="42050"/>
          <a:stretch>
            <a:fillRect/>
          </a:stretch>
        </p:blipFill>
        <p:spPr bwMode="auto">
          <a:xfrm>
            <a:off x="793750" y="114300"/>
            <a:ext cx="7107238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7835" name="对象 2"/>
          <p:cNvGraphicFramePr>
            <a:graphicFrameLocks noChangeAspect="1"/>
          </p:cNvGraphicFramePr>
          <p:nvPr/>
        </p:nvGraphicFramePr>
        <p:xfrm>
          <a:off x="1844675" y="3116263"/>
          <a:ext cx="5003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6" name="公式" r:id="rId6" imgW="2463800" imgH="228600" progId="Equation.3">
                  <p:embed/>
                </p:oleObj>
              </mc:Choice>
              <mc:Fallback>
                <p:oleObj name="公式" r:id="rId6" imgW="2463800" imgH="2286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675" y="3116263"/>
                        <a:ext cx="50038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6" name="对象 3"/>
          <p:cNvGraphicFramePr>
            <a:graphicFrameLocks noChangeAspect="1"/>
          </p:cNvGraphicFramePr>
          <p:nvPr/>
        </p:nvGraphicFramePr>
        <p:xfrm>
          <a:off x="1941513" y="3827463"/>
          <a:ext cx="46561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7" name="公式" r:id="rId8" imgW="2286000" imgH="228600" progId="Equation.3">
                  <p:embed/>
                </p:oleObj>
              </mc:Choice>
              <mc:Fallback>
                <p:oleObj name="公式" r:id="rId8" imgW="2286000" imgH="228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3827463"/>
                        <a:ext cx="4656137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7" name="对象 5"/>
          <p:cNvGraphicFramePr>
            <a:graphicFrameLocks noChangeAspect="1"/>
          </p:cNvGraphicFramePr>
          <p:nvPr/>
        </p:nvGraphicFramePr>
        <p:xfrm>
          <a:off x="1958975" y="4500563"/>
          <a:ext cx="47752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8" name="公式" r:id="rId10" imgW="2286000" imgH="228600" progId="Equation.3">
                  <p:embed/>
                </p:oleObj>
              </mc:Choice>
              <mc:Fallback>
                <p:oleObj name="公式" r:id="rId10" imgW="2286000" imgH="228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4500563"/>
                        <a:ext cx="47752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55BA0-1A22-48E4-BDFB-039528A118DE}" type="slidenum">
              <a:rPr lang="en-US" altLang="zh-CN"/>
              <a:pPr>
                <a:defRPr/>
              </a:pPr>
              <a:t>75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6264275" cy="541337"/>
          </a:xfrm>
          <a:solidFill>
            <a:schemeClr val="bg2">
              <a:lumMod val="10000"/>
              <a:lumOff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zh-CN" altLang="en-US" sz="280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总结：</a:t>
            </a:r>
            <a:r>
              <a:rPr lang="zh-CN" altLang="en-US" sz="280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生成多项式</a:t>
            </a:r>
            <a:r>
              <a:rPr lang="en-US" altLang="zh-CN" sz="2800" i="1" dirty="0">
                <a:solidFill>
                  <a:srgbClr val="000000"/>
                </a:solidFill>
                <a:ea typeface="华文宋体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solidFill>
                  <a:srgbClr val="000000"/>
                </a:solidFill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00"/>
                </a:solidFill>
                <a:ea typeface="华文宋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000000"/>
                </a:solidFill>
                <a:ea typeface="华文宋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必须满足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1042988" y="1484313"/>
            <a:ext cx="7366000" cy="3527425"/>
          </a:xfrm>
        </p:spPr>
        <p:txBody>
          <a:bodyPr/>
          <a:lstStyle/>
          <a:p>
            <a:pPr eaLnBrk="1" hangingPunct="1"/>
            <a:r>
              <a:rPr lang="en-US" altLang="zh-CN" sz="2800" b="1" i="1" smtClean="0">
                <a:cs typeface="Times New Roman" pitchFamily="18" charset="0"/>
              </a:rPr>
              <a:t>g</a:t>
            </a:r>
            <a:r>
              <a:rPr lang="en-US" altLang="zh-CN" sz="2800" b="1" smtClean="0">
                <a:cs typeface="Times New Roman" pitchFamily="18" charset="0"/>
              </a:rPr>
              <a:t>(</a:t>
            </a:r>
            <a:r>
              <a:rPr lang="en-US" altLang="zh-CN" sz="2800" b="1" i="1" smtClean="0">
                <a:cs typeface="Times New Roman" pitchFamily="18" charset="0"/>
              </a:rPr>
              <a:t>x</a:t>
            </a:r>
            <a:r>
              <a:rPr lang="en-US" altLang="zh-CN" sz="2800" b="1" smtClean="0">
                <a:cs typeface="Times New Roman" pitchFamily="18" charset="0"/>
              </a:rPr>
              <a:t>)</a:t>
            </a:r>
            <a:r>
              <a:rPr lang="zh-CN" altLang="en-US" sz="2800" b="1" smtClean="0">
                <a:cs typeface="Times New Roman" pitchFamily="18" charset="0"/>
              </a:rPr>
              <a:t>是一个</a:t>
            </a:r>
            <a:r>
              <a:rPr lang="en-US" altLang="zh-CN" sz="2800" b="1" smtClean="0">
                <a:cs typeface="Times New Roman" pitchFamily="18" charset="0"/>
              </a:rPr>
              <a:t>(</a:t>
            </a:r>
            <a:r>
              <a:rPr lang="en-US" altLang="zh-CN" sz="2800" b="1" i="1" smtClean="0">
                <a:cs typeface="Times New Roman" pitchFamily="18" charset="0"/>
              </a:rPr>
              <a:t>n – k</a:t>
            </a:r>
            <a:r>
              <a:rPr lang="en-US" altLang="zh-CN" sz="2800" b="1" smtClean="0">
                <a:cs typeface="Times New Roman" pitchFamily="18" charset="0"/>
              </a:rPr>
              <a:t>)</a:t>
            </a:r>
            <a:r>
              <a:rPr lang="zh-CN" altLang="en-US" sz="2800" b="1" smtClean="0">
                <a:cs typeface="Times New Roman" pitchFamily="18" charset="0"/>
              </a:rPr>
              <a:t>次多项式（前</a:t>
            </a:r>
            <a:r>
              <a:rPr lang="en-US" altLang="zh-CN" sz="2800" b="1" i="1" smtClean="0">
                <a:cs typeface="Times New Roman" pitchFamily="18" charset="0"/>
              </a:rPr>
              <a:t>k</a:t>
            </a:r>
            <a:r>
              <a:rPr lang="en-US" altLang="zh-CN" sz="2800" b="1" smtClean="0">
                <a:cs typeface="Times New Roman" pitchFamily="18" charset="0"/>
              </a:rPr>
              <a:t>-1</a:t>
            </a:r>
            <a:r>
              <a:rPr lang="zh-CN" altLang="en-US" sz="2800" b="1" smtClean="0">
                <a:cs typeface="Times New Roman" pitchFamily="18" charset="0"/>
              </a:rPr>
              <a:t>个连</a:t>
            </a:r>
            <a:r>
              <a:rPr lang="en-US" altLang="zh-CN" sz="2800" b="1" smtClean="0">
                <a:cs typeface="Times New Roman" pitchFamily="18" charset="0"/>
              </a:rPr>
              <a:t>0</a:t>
            </a:r>
            <a:r>
              <a:rPr lang="zh-CN" altLang="en-US" sz="2800" b="1" smtClean="0">
                <a:cs typeface="Times New Roman" pitchFamily="18" charset="0"/>
              </a:rPr>
              <a:t>）</a:t>
            </a:r>
          </a:p>
          <a:p>
            <a:pPr eaLnBrk="1" hangingPunct="1"/>
            <a:endParaRPr lang="zh-CN" altLang="en-US" sz="2800" b="1" smtClean="0">
              <a:cs typeface="Times New Roman" pitchFamily="18" charset="0"/>
            </a:endParaRPr>
          </a:p>
          <a:p>
            <a:pPr eaLnBrk="1" hangingPunct="1"/>
            <a:r>
              <a:rPr lang="en-US" altLang="zh-CN" sz="2800" b="1" i="1" smtClean="0">
                <a:cs typeface="Times New Roman" pitchFamily="18" charset="0"/>
              </a:rPr>
              <a:t>g</a:t>
            </a:r>
            <a:r>
              <a:rPr lang="en-US" altLang="zh-CN" sz="2800" b="1" smtClean="0">
                <a:cs typeface="Times New Roman" pitchFamily="18" charset="0"/>
              </a:rPr>
              <a:t>(</a:t>
            </a:r>
            <a:r>
              <a:rPr lang="en-US" altLang="zh-CN" sz="2800" b="1" i="1" smtClean="0">
                <a:cs typeface="Times New Roman" pitchFamily="18" charset="0"/>
              </a:rPr>
              <a:t>x</a:t>
            </a:r>
            <a:r>
              <a:rPr lang="en-US" altLang="zh-CN" sz="2800" b="1" smtClean="0">
                <a:cs typeface="Times New Roman" pitchFamily="18" charset="0"/>
              </a:rPr>
              <a:t>)</a:t>
            </a:r>
            <a:r>
              <a:rPr lang="zh-CN" altLang="en-US" sz="2800" b="1" smtClean="0">
                <a:cs typeface="Times New Roman" pitchFamily="18" charset="0"/>
              </a:rPr>
              <a:t>的常数项不为</a:t>
            </a:r>
            <a:r>
              <a:rPr lang="en-US" altLang="zh-CN" sz="2800" b="1" smtClean="0">
                <a:cs typeface="Times New Roman" pitchFamily="18" charset="0"/>
              </a:rPr>
              <a:t>0</a:t>
            </a:r>
          </a:p>
          <a:p>
            <a:pPr eaLnBrk="1" hangingPunct="1"/>
            <a:endParaRPr lang="en-US" altLang="zh-CN" sz="2800" b="1" smtClean="0">
              <a:cs typeface="Times New Roman" pitchFamily="18" charset="0"/>
            </a:endParaRPr>
          </a:p>
          <a:p>
            <a:pPr eaLnBrk="1" hangingPunct="1"/>
            <a:r>
              <a:rPr lang="en-US" altLang="zh-CN" sz="2800" b="1" i="1" smtClean="0">
                <a:cs typeface="Times New Roman" pitchFamily="18" charset="0"/>
              </a:rPr>
              <a:t>g</a:t>
            </a:r>
            <a:r>
              <a:rPr lang="en-US" altLang="zh-CN" sz="2800" b="1" smtClean="0">
                <a:cs typeface="Times New Roman" pitchFamily="18" charset="0"/>
              </a:rPr>
              <a:t>(</a:t>
            </a:r>
            <a:r>
              <a:rPr lang="en-US" altLang="zh-CN" sz="2800" b="1" i="1" smtClean="0">
                <a:cs typeface="Times New Roman" pitchFamily="18" charset="0"/>
              </a:rPr>
              <a:t>x</a:t>
            </a:r>
            <a:r>
              <a:rPr lang="en-US" altLang="zh-CN" sz="2800" b="1" smtClean="0">
                <a:cs typeface="Times New Roman" pitchFamily="18" charset="0"/>
              </a:rPr>
              <a:t>)</a:t>
            </a:r>
            <a:r>
              <a:rPr lang="zh-CN" altLang="en-US" sz="2800" b="1" smtClean="0">
                <a:cs typeface="Times New Roman" pitchFamily="18" charset="0"/>
              </a:rPr>
              <a:t>是</a:t>
            </a:r>
            <a:r>
              <a:rPr lang="en-US" altLang="zh-CN" sz="2800" b="1" smtClean="0">
                <a:cs typeface="Times New Roman" pitchFamily="18" charset="0"/>
              </a:rPr>
              <a:t>(</a:t>
            </a:r>
            <a:r>
              <a:rPr lang="en-US" altLang="zh-CN" sz="2800" b="1" i="1" smtClean="0">
                <a:cs typeface="Times New Roman" pitchFamily="18" charset="0"/>
              </a:rPr>
              <a:t>x</a:t>
            </a:r>
            <a:r>
              <a:rPr lang="en-US" altLang="zh-CN" sz="2800" b="1" i="1" baseline="30000" smtClean="0">
                <a:cs typeface="Times New Roman" pitchFamily="18" charset="0"/>
              </a:rPr>
              <a:t>n</a:t>
            </a:r>
            <a:r>
              <a:rPr lang="en-US" altLang="zh-CN" sz="2800" b="1" smtClean="0">
                <a:cs typeface="Times New Roman" pitchFamily="18" charset="0"/>
              </a:rPr>
              <a:t> + 1)</a:t>
            </a:r>
            <a:r>
              <a:rPr lang="zh-CN" altLang="en-US" sz="2800" b="1" smtClean="0">
                <a:cs typeface="Times New Roman" pitchFamily="18" charset="0"/>
              </a:rPr>
              <a:t>的一个因子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9E0381-5F10-468F-91A8-23B3C03E6F1C}" type="slidenum">
              <a:rPr lang="en-US" altLang="zh-CN"/>
              <a:pPr>
                <a:defRPr/>
              </a:pPr>
              <a:t>76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972F76-0DF5-41B0-973E-F5752432F34C}" type="slidenum">
              <a:rPr lang="en-US" altLang="zh-CN" smtClean="0"/>
              <a:pPr>
                <a:defRPr/>
              </a:pPr>
              <a:t>77</a:t>
            </a:fld>
            <a:endParaRPr lang="en-US" altLang="zh-CN" dirty="0"/>
          </a:p>
        </p:txBody>
      </p:sp>
      <p:grpSp>
        <p:nvGrpSpPr>
          <p:cNvPr id="79875" name="组合 15"/>
          <p:cNvGrpSpPr>
            <a:grpSpLocks/>
          </p:cNvGrpSpPr>
          <p:nvPr/>
        </p:nvGrpSpPr>
        <p:grpSpPr bwMode="auto">
          <a:xfrm>
            <a:off x="398463" y="280988"/>
            <a:ext cx="714375" cy="571500"/>
            <a:chOff x="285721" y="3286124"/>
            <a:chExt cx="714380" cy="571504"/>
          </a:xfrm>
        </p:grpSpPr>
        <p:grpSp>
          <p:nvGrpSpPr>
            <p:cNvPr id="79893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79895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9896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9897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9898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9899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79894" name="Text Box 29"/>
            <p:cNvSpPr txBox="1">
              <a:spLocks noChangeArrowheads="1"/>
            </p:cNvSpPr>
            <p:nvPr/>
          </p:nvSpPr>
          <p:spPr bwMode="gray">
            <a:xfrm>
              <a:off x="357158" y="3286124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sp>
        <p:nvSpPr>
          <p:cNvPr id="79876" name="矩形 10"/>
          <p:cNvSpPr>
            <a:spLocks noChangeArrowheads="1"/>
          </p:cNvSpPr>
          <p:nvPr/>
        </p:nvSpPr>
        <p:spPr bwMode="auto">
          <a:xfrm>
            <a:off x="1103313" y="150813"/>
            <a:ext cx="7059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已知（</a:t>
            </a:r>
            <a:r>
              <a:rPr kumimoji="0" lang="en-US" altLang="zh-CN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7,4</a:t>
            </a:r>
            <a:r>
              <a:rPr kumimoji="0" lang="zh-CN" altLang="en-US" b="0">
                <a:solidFill>
                  <a:srgbClr val="000000"/>
                </a:solidFill>
                <a:latin typeface="Arial" charset="0"/>
                <a:ea typeface="微软雅黑" pitchFamily="34" charset="-122"/>
                <a:cs typeface="Arial" charset="0"/>
              </a:rPr>
              <a:t>）循环码的所有码组，写出生成多项式，求生成矩阵，并化为典型阵。</a:t>
            </a:r>
            <a:endParaRPr lang="zh-CN" altLang="en-US">
              <a:solidFill>
                <a:srgbClr val="FF0000"/>
              </a:solidFill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331913" y="3171825"/>
            <a:ext cx="24749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990099"/>
                </a:solidFill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>
                <a:solidFill>
                  <a:srgbClr val="990099"/>
                </a:solidFill>
                <a:ea typeface="楷体_GB2312" pitchFamily="49" charset="-122"/>
                <a:cs typeface="Times New Roman" pitchFamily="18" charset="0"/>
              </a:rPr>
              <a:t>=7</a:t>
            </a:r>
            <a:r>
              <a:rPr lang="zh-CN" altLang="en-US">
                <a:solidFill>
                  <a:srgbClr val="990099"/>
                </a:solidFill>
                <a:ea typeface="楷体_GB2312" pitchFamily="49" charset="-122"/>
                <a:cs typeface="Times New Roman" pitchFamily="18" charset="0"/>
              </a:rPr>
              <a:t>，</a:t>
            </a:r>
            <a:r>
              <a:rPr lang="en-US" altLang="zh-CN" i="1">
                <a:solidFill>
                  <a:srgbClr val="990099"/>
                </a:solidFill>
                <a:ea typeface="楷体_GB2312" pitchFamily="49" charset="-122"/>
                <a:cs typeface="Times New Roman" pitchFamily="18" charset="0"/>
              </a:rPr>
              <a:t>k</a:t>
            </a:r>
            <a:r>
              <a:rPr lang="en-US" altLang="zh-CN">
                <a:solidFill>
                  <a:srgbClr val="990099"/>
                </a:solidFill>
                <a:ea typeface="楷体_GB2312" pitchFamily="49" charset="-122"/>
                <a:cs typeface="Times New Roman" pitchFamily="18" charset="0"/>
              </a:rPr>
              <a:t>=4</a:t>
            </a:r>
            <a:r>
              <a:rPr lang="zh-CN" altLang="en-US">
                <a:solidFill>
                  <a:srgbClr val="990099"/>
                </a:solidFill>
                <a:ea typeface="楷体_GB2312" pitchFamily="49" charset="-122"/>
                <a:cs typeface="Times New Roman" pitchFamily="18" charset="0"/>
              </a:rPr>
              <a:t>，</a:t>
            </a:r>
            <a:r>
              <a:rPr lang="en-US" altLang="zh-CN" i="1">
                <a:solidFill>
                  <a:srgbClr val="990099"/>
                </a:solidFill>
                <a:ea typeface="楷体_GB2312" pitchFamily="49" charset="-122"/>
                <a:cs typeface="Times New Roman" pitchFamily="18" charset="0"/>
              </a:rPr>
              <a:t>r</a:t>
            </a:r>
            <a:r>
              <a:rPr lang="en-US" altLang="zh-CN">
                <a:solidFill>
                  <a:srgbClr val="990099"/>
                </a:solidFill>
                <a:ea typeface="楷体_GB2312" pitchFamily="49" charset="-122"/>
                <a:cs typeface="Times New Roman" pitchFamily="18" charset="0"/>
              </a:rPr>
              <a:t>=3</a:t>
            </a:r>
            <a:endParaRPr lang="zh-CN" altLang="en-US">
              <a:solidFill>
                <a:srgbClr val="990099"/>
              </a:solidFill>
              <a:ea typeface="楷体_GB2312" pitchFamily="49" charset="-122"/>
              <a:cs typeface="Times New Roman" pitchFamily="18" charset="0"/>
            </a:endParaRPr>
          </a:p>
        </p:txBody>
      </p:sp>
      <p:grpSp>
        <p:nvGrpSpPr>
          <p:cNvPr id="14" name="组合 15"/>
          <p:cNvGrpSpPr>
            <a:grpSpLocks/>
          </p:cNvGrpSpPr>
          <p:nvPr/>
        </p:nvGrpSpPr>
        <p:grpSpPr bwMode="auto">
          <a:xfrm>
            <a:off x="317500" y="3155950"/>
            <a:ext cx="714375" cy="571500"/>
            <a:chOff x="285721" y="3286124"/>
            <a:chExt cx="714380" cy="571504"/>
          </a:xfrm>
        </p:grpSpPr>
        <p:grpSp>
          <p:nvGrpSpPr>
            <p:cNvPr id="79886" name="Group 52"/>
            <p:cNvGrpSpPr>
              <a:grpSpLocks/>
            </p:cNvGrpSpPr>
            <p:nvPr/>
          </p:nvGrpSpPr>
          <p:grpSpPr bwMode="auto">
            <a:xfrm>
              <a:off x="285721" y="3286124"/>
              <a:ext cx="714380" cy="571504"/>
              <a:chOff x="1289" y="582"/>
              <a:chExt cx="668" cy="668"/>
            </a:xfrm>
          </p:grpSpPr>
          <p:sp>
            <p:nvSpPr>
              <p:cNvPr id="79888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9889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9890" name="Oval 55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9891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9892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79887" name="Text Box 29"/>
            <p:cNvSpPr txBox="1">
              <a:spLocks noChangeArrowheads="1"/>
            </p:cNvSpPr>
            <p:nvPr/>
          </p:nvSpPr>
          <p:spPr bwMode="gray">
            <a:xfrm>
              <a:off x="355498" y="3286124"/>
              <a:ext cx="545346" cy="523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解</a:t>
              </a:r>
            </a:p>
          </p:txBody>
        </p:sp>
      </p:grpSp>
      <p:graphicFrame>
        <p:nvGraphicFramePr>
          <p:cNvPr id="79879" name="对象 27"/>
          <p:cNvGraphicFramePr>
            <a:graphicFrameLocks noChangeAspect="1"/>
          </p:cNvGraphicFramePr>
          <p:nvPr/>
        </p:nvGraphicFramePr>
        <p:xfrm>
          <a:off x="1343025" y="1125538"/>
          <a:ext cx="5616575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0" name="Equation" r:id="rId3" imgW="2565400" imgH="889000" progId="Equation.DSMT4">
                  <p:embed/>
                </p:oleObj>
              </mc:Choice>
              <mc:Fallback>
                <p:oleObj name="Equation" r:id="rId3" imgW="2565400" imgH="88900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1125538"/>
                        <a:ext cx="5616575" cy="194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连接符 20"/>
          <p:cNvCxnSpPr>
            <a:cxnSpLocks noChangeShapeType="1"/>
          </p:cNvCxnSpPr>
          <p:nvPr/>
        </p:nvCxnSpPr>
        <p:spPr bwMode="auto">
          <a:xfrm>
            <a:off x="4367213" y="1541463"/>
            <a:ext cx="1000125" cy="1587"/>
          </a:xfrm>
          <a:prstGeom prst="line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2771775" y="3860800"/>
          <a:ext cx="24511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1" name="Equation" r:id="rId5" imgW="1016000" imgH="228600" progId="Equation.DSMT4">
                  <p:embed/>
                </p:oleObj>
              </mc:Choice>
              <mc:Fallback>
                <p:oleObj name="Equation" r:id="rId5" imgW="1016000" imgH="228600" progId="Equation.DSMT4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860800"/>
                        <a:ext cx="24511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4151313" y="3270250"/>
            <a:ext cx="4032250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  <a:cs typeface="Times New Roman" pitchFamily="18" charset="0"/>
              </a:rPr>
              <a:t>前</a:t>
            </a:r>
            <a:r>
              <a:rPr lang="en-US" altLang="zh-CN" sz="2400" i="1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k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-1=3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  <a:cs typeface="Times New Roman" pitchFamily="18" charset="0"/>
              </a:rPr>
              <a:t>位</a:t>
            </a:r>
            <a:r>
              <a:rPr lang="zh-CN" altLang="en-US" sz="2400" dirty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为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的码：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0001011</a:t>
            </a:r>
            <a:endParaRPr lang="zh-CN" altLang="en-US" sz="2400" dirty="0"/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1166813" y="4508500"/>
          <a:ext cx="3830637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2" name="Equation" r:id="rId7" imgW="2032000" imgH="939800" progId="Equation.DSMT4">
                  <p:embed/>
                </p:oleObj>
              </mc:Choice>
              <mc:Fallback>
                <p:oleObj name="Equation" r:id="rId7" imgW="2032000" imgH="9398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4508500"/>
                        <a:ext cx="3830637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5003800" y="4508500"/>
          <a:ext cx="1579563" cy="172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" name="Equation" r:id="rId9" imgW="838200" imgH="914400" progId="Equation.DSMT4">
                  <p:embed/>
                </p:oleObj>
              </mc:Choice>
              <mc:Fallback>
                <p:oleObj name="Equation" r:id="rId9" imgW="838200" imgH="914400" progId="Equation.DSMT4">
                  <p:embed/>
                  <p:pic>
                    <p:nvPicPr>
                      <p:cNvPr id="0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508500"/>
                        <a:ext cx="1579563" cy="172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7E2394-C41D-4B2B-93BB-75A25FCCFCE5}" type="slidenum">
              <a:rPr lang="en-US" altLang="zh-CN" smtClean="0"/>
              <a:pPr>
                <a:defRPr/>
              </a:pPr>
              <a:t>78</a:t>
            </a:fld>
            <a:endParaRPr lang="en-US" altLang="zh-CN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132138" y="1412875"/>
          <a:ext cx="3309937" cy="183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6" name="Equation" r:id="rId3" imgW="1651000" imgH="914400" progId="Equation.DSMT4">
                  <p:embed/>
                </p:oleObj>
              </mc:Choice>
              <mc:Fallback>
                <p:oleObj name="Equation" r:id="rId3" imgW="1651000" imgH="9144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412875"/>
                        <a:ext cx="3309937" cy="1839913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80901" name="矩形 10"/>
          <p:cNvSpPr>
            <a:spLocks noChangeArrowheads="1"/>
          </p:cNvSpPr>
          <p:nvPr/>
        </p:nvSpPr>
        <p:spPr bwMode="auto">
          <a:xfrm>
            <a:off x="468313" y="404813"/>
            <a:ext cx="1730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宋体" pitchFamily="2" charset="-122"/>
                <a:ea typeface="楷体_GB2312" pitchFamily="49" charset="-122"/>
                <a:cs typeface="Times New Roman" pitchFamily="18" charset="0"/>
              </a:rPr>
              <a:t>化为典型阵</a:t>
            </a:r>
          </a:p>
        </p:txBody>
      </p:sp>
      <p:graphicFrame>
        <p:nvGraphicFramePr>
          <p:cNvPr id="80902" name="对象 11"/>
          <p:cNvGraphicFramePr>
            <a:graphicFrameLocks noChangeAspect="1"/>
          </p:cNvGraphicFramePr>
          <p:nvPr/>
        </p:nvGraphicFramePr>
        <p:xfrm>
          <a:off x="919163" y="1412875"/>
          <a:ext cx="212090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7" name="Equation" r:id="rId5" imgW="1041400" imgH="914400" progId="Equation.DSMT4">
                  <p:embed/>
                </p:oleObj>
              </mc:Choice>
              <mc:Fallback>
                <p:oleObj name="Equation" r:id="rId5" imgW="1041400" imgH="9144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1412875"/>
                        <a:ext cx="2120900" cy="1860550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276600" y="3573463"/>
          <a:ext cx="3106738" cy="183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8" name="Equation" r:id="rId7" imgW="1549400" imgH="914400" progId="Equation.DSMT4">
                  <p:embed/>
                </p:oleObj>
              </mc:Choice>
              <mc:Fallback>
                <p:oleObj name="Equation" r:id="rId7" imgW="1549400" imgH="9144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573463"/>
                        <a:ext cx="3106738" cy="1839912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椭圆 13"/>
          <p:cNvSpPr/>
          <p:nvPr/>
        </p:nvSpPr>
        <p:spPr>
          <a:xfrm>
            <a:off x="1919288" y="1341438"/>
            <a:ext cx="360362" cy="503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435600" y="1844675"/>
            <a:ext cx="28892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71488"/>
            <a:ext cx="6286500" cy="5842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lvl="1" indent="306388" eaLnBrk="0" hangingPunct="0">
              <a:defRPr/>
            </a:pPr>
            <a:r>
              <a:rPr lang="en-US" altLang="en-US" sz="3200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.6.2  </a:t>
            </a:r>
            <a:r>
              <a:rPr kumimoji="0" lang="zh-CN" altLang="en-US" sz="32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循环码的编解码方法</a:t>
            </a:r>
            <a:endParaRPr lang="zh-CN" altLang="en-US" sz="3200" i="1" dirty="0">
              <a:solidFill>
                <a:srgbClr val="99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7250" y="1143000"/>
            <a:ext cx="3000375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lang="en-US" altLang="zh-CN" sz="2800" dirty="0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1. </a:t>
            </a:r>
            <a:r>
              <a:rPr kumimoji="0" lang="zh-CN" altLang="en-US" sz="2800" kern="0" dirty="0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循环码的编码</a:t>
            </a:r>
          </a:p>
        </p:txBody>
      </p:sp>
      <p:sp>
        <p:nvSpPr>
          <p:cNvPr id="3" name="矩形 2"/>
          <p:cNvSpPr/>
          <p:nvPr/>
        </p:nvSpPr>
        <p:spPr>
          <a:xfrm>
            <a:off x="611188" y="1989138"/>
            <a:ext cx="8013700" cy="30464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rgbClr val="3333CC"/>
              </a:buClr>
              <a:buSzPct val="50000"/>
              <a:buFont typeface="Wingdings" pitchFamily="2" charset="2"/>
              <a:buChar char="n"/>
              <a:defRPr/>
            </a:pP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m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为信息码多项式</a:t>
            </a:r>
          </a:p>
          <a:p>
            <a:pPr marL="685800" lvl="1" indent="-228600"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用</a:t>
            </a:r>
            <a:r>
              <a:rPr kumimoji="0" lang="en-US" altLang="zh-CN" sz="2400" i="1" kern="0" dirty="0" err="1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i="1" kern="0" baseline="30000" dirty="0" err="1">
                <a:solidFill>
                  <a:srgbClr val="FF0000"/>
                </a:solidFill>
                <a:latin typeface="Times New Roman"/>
                <a:ea typeface="宋体"/>
              </a:rPr>
              <a:t>n</a:t>
            </a:r>
            <a:r>
              <a:rPr kumimoji="0" lang="en-US" altLang="zh-CN" sz="2400" i="1" kern="0" baseline="30000" dirty="0">
                <a:solidFill>
                  <a:srgbClr val="FF0000"/>
                </a:solidFill>
                <a:latin typeface="Times New Roman"/>
                <a:ea typeface="宋体"/>
              </a:rPr>
              <a:t> - k</a:t>
            </a:r>
            <a:r>
              <a:rPr kumimoji="0" lang="zh-CN" altLang="en-US" sz="2400" kern="0" dirty="0">
                <a:solidFill>
                  <a:srgbClr val="FF0000"/>
                </a:solidFill>
                <a:latin typeface="Times New Roman"/>
                <a:ea typeface="宋体"/>
              </a:rPr>
              <a:t>乘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m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)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。这一运算实际上是在信息码后附加上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n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–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k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个“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0”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。</a:t>
            </a:r>
          </a:p>
          <a:p>
            <a:pPr marL="685800" lvl="1" indent="-228600">
              <a:spcBef>
                <a:spcPct val="20000"/>
              </a:spcBef>
              <a:buClr>
                <a:srgbClr val="00E4A8"/>
              </a:buClr>
              <a:buSzPct val="50000"/>
              <a:defRPr/>
            </a:pP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例：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m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) =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baseline="30000" dirty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+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                                      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110</a:t>
            </a:r>
          </a:p>
          <a:p>
            <a:pPr marL="228600" indent="-228600">
              <a:spcBef>
                <a:spcPct val="20000"/>
              </a:spcBef>
              <a:buClr>
                <a:srgbClr val="00E4A8"/>
              </a:buClr>
              <a:buSzPct val="50000"/>
              <a:defRPr/>
            </a:pP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       </a:t>
            </a:r>
            <a:r>
              <a:rPr kumimoji="0" lang="en-US" altLang="zh-CN" sz="2400" i="1" kern="0" dirty="0" err="1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i="1" kern="0" baseline="30000" dirty="0" err="1">
                <a:solidFill>
                  <a:srgbClr val="000000"/>
                </a:solidFill>
                <a:latin typeface="Times New Roman"/>
                <a:ea typeface="宋体"/>
              </a:rPr>
              <a:t>n</a:t>
            </a:r>
            <a:r>
              <a:rPr kumimoji="0" lang="en-US" altLang="zh-CN" sz="2400" i="1" kern="0" baseline="30000" dirty="0">
                <a:solidFill>
                  <a:srgbClr val="000000"/>
                </a:solidFill>
                <a:latin typeface="Times New Roman"/>
                <a:ea typeface="宋体"/>
              </a:rPr>
              <a:t> - k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 m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) =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baseline="30000" dirty="0">
                <a:solidFill>
                  <a:srgbClr val="000000"/>
                </a:solidFill>
                <a:latin typeface="Times New Roman"/>
                <a:ea typeface="宋体"/>
              </a:rPr>
              <a:t>4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baseline="30000" dirty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+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) =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baseline="30000" dirty="0">
                <a:solidFill>
                  <a:srgbClr val="000000"/>
                </a:solidFill>
                <a:latin typeface="Times New Roman"/>
                <a:ea typeface="宋体"/>
              </a:rPr>
              <a:t>6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+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baseline="30000" dirty="0">
                <a:solidFill>
                  <a:srgbClr val="000000"/>
                </a:solidFill>
                <a:latin typeface="Times New Roman"/>
                <a:ea typeface="宋体"/>
              </a:rPr>
              <a:t>5                       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110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0000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</a:t>
            </a:r>
          </a:p>
          <a:p>
            <a:pPr marL="1143000" lvl="2" indent="-228600">
              <a:spcBef>
                <a:spcPct val="20000"/>
              </a:spcBef>
              <a:buClr>
                <a:srgbClr val="00E4A8"/>
              </a:buClr>
              <a:buSzPct val="50000"/>
              <a:defRPr/>
            </a:pPr>
            <a:endParaRPr kumimoji="0" lang="en-US" altLang="zh-CN" sz="24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685800" lvl="1" indent="-228600"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用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g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)</a:t>
            </a:r>
            <a:r>
              <a:rPr kumimoji="0" lang="zh-CN" altLang="en-US" sz="2400" kern="0" dirty="0">
                <a:solidFill>
                  <a:srgbClr val="FF0000"/>
                </a:solidFill>
                <a:latin typeface="Times New Roman"/>
                <a:ea typeface="宋体"/>
              </a:rPr>
              <a:t>除</a:t>
            </a:r>
            <a:r>
              <a:rPr kumimoji="0" lang="en-US" altLang="zh-CN" sz="2400" i="1" kern="0" dirty="0" err="1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i="1" kern="0" baseline="30000" dirty="0" err="1">
                <a:solidFill>
                  <a:srgbClr val="FF0000"/>
                </a:solidFill>
                <a:latin typeface="Times New Roman"/>
                <a:ea typeface="宋体"/>
              </a:rPr>
              <a:t>n</a:t>
            </a:r>
            <a:r>
              <a:rPr kumimoji="0" lang="en-US" altLang="zh-CN" sz="2400" i="1" kern="0" baseline="30000" dirty="0">
                <a:solidFill>
                  <a:srgbClr val="FF0000"/>
                </a:solidFill>
                <a:latin typeface="Times New Roman"/>
                <a:ea typeface="宋体"/>
              </a:rPr>
              <a:t> - k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 m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)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，得到商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Q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和余式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r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，即</a:t>
            </a:r>
          </a:p>
        </p:txBody>
      </p:sp>
      <p:graphicFrame>
        <p:nvGraphicFramePr>
          <p:cNvPr id="81925" name="对象 4"/>
          <p:cNvGraphicFramePr>
            <a:graphicFrameLocks noChangeAspect="1"/>
          </p:cNvGraphicFramePr>
          <p:nvPr/>
        </p:nvGraphicFramePr>
        <p:xfrm>
          <a:off x="2843213" y="5300663"/>
          <a:ext cx="27860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7" name="公式" r:id="rId3" imgW="1600200" imgH="444500" progId="Equation.3">
                  <p:embed/>
                </p:oleObj>
              </mc:Choice>
              <mc:Fallback>
                <p:oleObj name="公式" r:id="rId3" imgW="1600200" imgH="4445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300663"/>
                        <a:ext cx="2786062" cy="782637"/>
                      </a:xfrm>
                      <a:prstGeom prst="rect">
                        <a:avLst/>
                      </a:prstGeom>
                      <a:solidFill>
                        <a:srgbClr val="CC99FF">
                          <a:alpha val="30196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35449-3CF7-4C5C-9673-6266B872F7A7}" type="slidenum">
              <a:rPr lang="en-US" altLang="zh-CN"/>
              <a:pPr>
                <a:defRPr/>
              </a:pPr>
              <a:t>79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7"/>
          <a:stretch>
            <a:fillRect/>
          </a:stretch>
        </p:blipFill>
        <p:spPr bwMode="auto">
          <a:xfrm>
            <a:off x="712788" y="1577975"/>
            <a:ext cx="8143875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741363" y="2381250"/>
            <a:ext cx="6429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CC"/>
              </a:buClr>
              <a:buSzPct val="66000"/>
              <a:buFont typeface="Wingdings" pitchFamily="2" charset="2"/>
              <a:buChar char="u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信道类型 </a:t>
            </a:r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0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根据错码的不同分布规律分为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endParaRPr lang="zh-CN" altLang="en-US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220" name="矩形 9"/>
          <p:cNvSpPr>
            <a:spLocks noChangeArrowheads="1"/>
          </p:cNvSpPr>
          <p:nvPr/>
        </p:nvSpPr>
        <p:spPr bwMode="auto">
          <a:xfrm>
            <a:off x="500063" y="333375"/>
            <a:ext cx="3429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5000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差错控制方式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271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71838"/>
            <a:ext cx="614203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C157A-6053-4C1F-BB70-FC9FFB274E77}" type="slidenum">
              <a:rPr lang="en-US" altLang="zh-CN"/>
              <a:pPr>
                <a:defRPr/>
              </a:pPr>
              <a:t>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313" y="1106488"/>
            <a:ext cx="8137525" cy="5040312"/>
          </a:xfrm>
          <a:prstGeom prst="rect">
            <a:avLst/>
          </a:prstGeom>
        </p:spPr>
        <p:txBody>
          <a:bodyPr/>
          <a:lstStyle/>
          <a:p>
            <a:pPr marL="419100" indent="-419100">
              <a:lnSpc>
                <a:spcPct val="150000"/>
              </a:lnSpc>
              <a:spcBef>
                <a:spcPts val="0"/>
              </a:spcBef>
              <a:buClr>
                <a:srgbClr val="00E4A8"/>
              </a:buClr>
              <a:buSzPct val="50000"/>
              <a:defRPr/>
            </a:pPr>
            <a:r>
              <a:rPr kumimoji="0" lang="zh-CN" altLang="en-US" sz="2500" kern="0" dirty="0">
                <a:solidFill>
                  <a:srgbClr val="000000"/>
                </a:solidFill>
                <a:latin typeface="Times New Roman"/>
                <a:ea typeface="宋体"/>
              </a:rPr>
              <a:t>例如，若选定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g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) = 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baseline="30000" dirty="0">
                <a:solidFill>
                  <a:srgbClr val="000000"/>
                </a:solidFill>
                <a:latin typeface="Times New Roman"/>
                <a:ea typeface="宋体"/>
              </a:rPr>
              <a:t>4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 + 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baseline="30000" dirty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 + 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 + 1</a:t>
            </a:r>
            <a:r>
              <a:rPr kumimoji="0" lang="zh-CN" altLang="en-US" sz="2500" kern="0" dirty="0">
                <a:solidFill>
                  <a:srgbClr val="000000"/>
                </a:solidFill>
                <a:latin typeface="Times New Roman"/>
                <a:ea typeface="宋体"/>
              </a:rPr>
              <a:t>，则 </a:t>
            </a:r>
          </a:p>
          <a:p>
            <a:pPr marL="2247900" lvl="4" indent="-419100">
              <a:lnSpc>
                <a:spcPct val="150000"/>
              </a:lnSpc>
              <a:spcBef>
                <a:spcPts val="0"/>
              </a:spcBef>
              <a:buClr>
                <a:srgbClr val="00E4A8"/>
              </a:buClr>
              <a:buSzPct val="50000"/>
              <a:defRPr/>
            </a:pPr>
            <a:endParaRPr kumimoji="0" lang="zh-CN" altLang="en-US" sz="25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1790700" lvl="3" indent="-419100">
              <a:lnSpc>
                <a:spcPct val="150000"/>
              </a:lnSpc>
              <a:spcBef>
                <a:spcPts val="0"/>
              </a:spcBef>
              <a:buClr>
                <a:srgbClr val="00E4A8"/>
              </a:buClr>
              <a:buSzPct val="50000"/>
              <a:defRPr/>
            </a:pPr>
            <a:endParaRPr kumimoji="0" lang="en-US" altLang="zh-CN" sz="25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1790700" lvl="3" indent="-419100">
              <a:lnSpc>
                <a:spcPct val="150000"/>
              </a:lnSpc>
              <a:spcBef>
                <a:spcPts val="0"/>
              </a:spcBef>
              <a:buClr>
                <a:srgbClr val="00E4A8"/>
              </a:buClr>
              <a:buSzPct val="50000"/>
              <a:defRPr/>
            </a:pPr>
            <a:r>
              <a:rPr kumimoji="0" lang="zh-CN" altLang="en-US" sz="2500" kern="0" dirty="0">
                <a:solidFill>
                  <a:srgbClr val="000000"/>
                </a:solidFill>
                <a:latin typeface="Times New Roman"/>
                <a:ea typeface="宋体"/>
              </a:rPr>
              <a:t>相当于</a:t>
            </a:r>
          </a:p>
          <a:p>
            <a:pPr marL="419100" indent="-419100">
              <a:lnSpc>
                <a:spcPct val="150000"/>
              </a:lnSpc>
              <a:spcBef>
                <a:spcPts val="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500" kern="0" dirty="0">
                <a:solidFill>
                  <a:srgbClr val="000000"/>
                </a:solidFill>
                <a:latin typeface="Times New Roman"/>
                <a:ea typeface="宋体"/>
              </a:rPr>
              <a:t>编出的码组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A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r>
              <a:rPr kumimoji="0" lang="zh-CN" altLang="en-US" sz="2500" kern="0" dirty="0">
                <a:solidFill>
                  <a:srgbClr val="000000"/>
                </a:solidFill>
                <a:latin typeface="Times New Roman"/>
                <a:ea typeface="宋体"/>
              </a:rPr>
              <a:t>为</a:t>
            </a:r>
          </a:p>
          <a:p>
            <a:pPr marL="2247900" lvl="4" indent="-419100">
              <a:lnSpc>
                <a:spcPct val="150000"/>
              </a:lnSpc>
              <a:spcBef>
                <a:spcPts val="0"/>
              </a:spcBef>
              <a:buClr>
                <a:srgbClr val="00E4A8"/>
              </a:buClr>
              <a:buSzPct val="50000"/>
              <a:defRPr/>
            </a:pPr>
            <a:r>
              <a:rPr kumimoji="0" lang="en-US" altLang="zh-CN" sz="2500" i="1" kern="0" dirty="0">
                <a:solidFill>
                  <a:srgbClr val="FF0000"/>
                </a:solidFill>
                <a:latin typeface="Times New Roman"/>
                <a:ea typeface="宋体"/>
              </a:rPr>
              <a:t>A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5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/>
                <a:ea typeface="宋体"/>
              </a:rPr>
              <a:t>) = </a:t>
            </a:r>
            <a:r>
              <a:rPr kumimoji="0" lang="en-US" altLang="zh-CN" sz="2500" i="1" kern="0" dirty="0" err="1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i="1" kern="0" baseline="30000" dirty="0" err="1">
                <a:solidFill>
                  <a:srgbClr val="FF0000"/>
                </a:solidFill>
                <a:latin typeface="Times New Roman"/>
                <a:ea typeface="宋体"/>
              </a:rPr>
              <a:t>n</a:t>
            </a:r>
            <a:r>
              <a:rPr kumimoji="0" lang="en-US" altLang="zh-CN" sz="2500" i="1" kern="0" baseline="30000" dirty="0">
                <a:solidFill>
                  <a:srgbClr val="FF0000"/>
                </a:solidFill>
                <a:latin typeface="Times New Roman"/>
                <a:ea typeface="宋体"/>
              </a:rPr>
              <a:t> - k</a:t>
            </a:r>
            <a:r>
              <a:rPr kumimoji="0" lang="en-US" altLang="zh-CN" sz="2500" i="1" kern="0" dirty="0">
                <a:solidFill>
                  <a:srgbClr val="FF0000"/>
                </a:solidFill>
                <a:latin typeface="Times New Roman"/>
                <a:ea typeface="宋体"/>
              </a:rPr>
              <a:t> m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5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/>
                <a:ea typeface="宋体"/>
              </a:rPr>
              <a:t>) + </a:t>
            </a:r>
            <a:r>
              <a:rPr kumimoji="0" lang="en-US" altLang="zh-CN" sz="2500" i="1" kern="0" dirty="0">
                <a:solidFill>
                  <a:srgbClr val="FF0000"/>
                </a:solidFill>
                <a:latin typeface="Times New Roman"/>
                <a:ea typeface="宋体"/>
              </a:rPr>
              <a:t>r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500" i="1" kern="0" dirty="0">
                <a:solidFill>
                  <a:srgbClr val="FF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/>
                <a:ea typeface="宋体"/>
              </a:rPr>
              <a:t>)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 </a:t>
            </a:r>
          </a:p>
          <a:p>
            <a:pPr marL="876300" lvl="1" indent="-419100">
              <a:lnSpc>
                <a:spcPct val="150000"/>
              </a:lnSpc>
              <a:spcBef>
                <a:spcPts val="0"/>
              </a:spcBef>
              <a:buClr>
                <a:srgbClr val="00E4A8"/>
              </a:buClr>
              <a:buSzPct val="50000"/>
              <a:defRPr/>
            </a:pPr>
            <a:r>
              <a:rPr kumimoji="0" lang="zh-CN" altLang="en-US" sz="2500" kern="0" dirty="0">
                <a:solidFill>
                  <a:srgbClr val="000000"/>
                </a:solidFill>
                <a:latin typeface="Times New Roman"/>
                <a:ea typeface="宋体"/>
              </a:rPr>
              <a:t>上例中，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A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kumimoji="0" lang="en-US" altLang="zh-CN" sz="2500" i="1" kern="0" dirty="0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kumimoji="0" lang="en-US" altLang="zh-CN" sz="2500" kern="0" dirty="0">
                <a:solidFill>
                  <a:srgbClr val="000000"/>
                </a:solidFill>
                <a:latin typeface="Times New Roman"/>
                <a:ea typeface="宋体"/>
              </a:rPr>
              <a:t>) = 1100000 + 101 = 110</a:t>
            </a:r>
            <a:r>
              <a:rPr kumimoji="0" lang="en-US" altLang="zh-CN" sz="2500" kern="0" dirty="0">
                <a:solidFill>
                  <a:srgbClr val="FF0000"/>
                </a:solidFill>
                <a:latin typeface="Times New Roman"/>
                <a:ea typeface="宋体"/>
              </a:rPr>
              <a:t>0101</a:t>
            </a:r>
          </a:p>
        </p:txBody>
      </p:sp>
      <p:graphicFrame>
        <p:nvGraphicFramePr>
          <p:cNvPr id="82947" name="对象 1"/>
          <p:cNvGraphicFramePr>
            <a:graphicFrameLocks noChangeAspect="1"/>
          </p:cNvGraphicFramePr>
          <p:nvPr/>
        </p:nvGraphicFramePr>
        <p:xfrm>
          <a:off x="1487488" y="1916113"/>
          <a:ext cx="64293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" name="公式" r:id="rId4" imgW="3683000" imgH="444500" progId="Equation.3">
                  <p:embed/>
                </p:oleObj>
              </mc:Choice>
              <mc:Fallback>
                <p:oleObj name="公式" r:id="rId4" imgW="3683000" imgH="4445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916113"/>
                        <a:ext cx="642937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对象 2"/>
          <p:cNvGraphicFramePr>
            <a:graphicFrameLocks noChangeAspect="1"/>
          </p:cNvGraphicFramePr>
          <p:nvPr/>
        </p:nvGraphicFramePr>
        <p:xfrm>
          <a:off x="3563938" y="2873375"/>
          <a:ext cx="28352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name="公式" r:id="rId6" imgW="1447172" imgH="393529" progId="Equation.3">
                  <p:embed/>
                </p:oleObj>
              </mc:Choice>
              <mc:Fallback>
                <p:oleObj name="公式" r:id="rId6" imgW="1447172" imgH="393529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873375"/>
                        <a:ext cx="28352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对象 3"/>
          <p:cNvGraphicFramePr>
            <a:graphicFrameLocks noChangeAspect="1"/>
          </p:cNvGraphicFramePr>
          <p:nvPr/>
        </p:nvGraphicFramePr>
        <p:xfrm>
          <a:off x="2727325" y="142875"/>
          <a:ext cx="2786063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7" name="公式" r:id="rId8" imgW="1600200" imgH="444500" progId="Equation.3">
                  <p:embed/>
                </p:oleObj>
              </mc:Choice>
              <mc:Fallback>
                <p:oleObj name="公式" r:id="rId8" imgW="1600200" imgH="4445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142875"/>
                        <a:ext cx="2786063" cy="782638"/>
                      </a:xfrm>
                      <a:prstGeom prst="rect">
                        <a:avLst/>
                      </a:prstGeom>
                      <a:solidFill>
                        <a:srgbClr val="CC99FF">
                          <a:alpha val="30196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50" name="Picture 2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5465763"/>
            <a:ext cx="735806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51" name="组合 57"/>
          <p:cNvGrpSpPr>
            <a:grpSpLocks/>
          </p:cNvGrpSpPr>
          <p:nvPr/>
        </p:nvGrpSpPr>
        <p:grpSpPr bwMode="auto">
          <a:xfrm>
            <a:off x="552450" y="5465763"/>
            <a:ext cx="984250" cy="642937"/>
            <a:chOff x="2500299" y="3271837"/>
            <a:chExt cx="928700" cy="514351"/>
          </a:xfrm>
        </p:grpSpPr>
        <p:sp>
          <p:nvSpPr>
            <p:cNvPr id="23" name="椭圆 22"/>
            <p:cNvSpPr/>
            <p:nvPr/>
          </p:nvSpPr>
          <p:spPr bwMode="auto">
            <a:xfrm>
              <a:off x="2500299" y="3271837"/>
              <a:ext cx="928700" cy="514351"/>
            </a:xfrm>
            <a:prstGeom prst="ellipse">
              <a:avLst/>
            </a:prstGeom>
            <a:solidFill>
              <a:schemeClr val="bg2">
                <a:lumMod val="10000"/>
                <a:lumOff val="9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2539244" y="3320097"/>
              <a:ext cx="855303" cy="4191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sz="2800" b="0" kern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  <a:cs typeface="Arial" pitchFamily="34" charset="0"/>
                </a:rPr>
                <a:t>可见</a:t>
              </a:r>
              <a:endParaRPr lang="zh-CN" altLang="en-US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C8F5AA-2379-4B1D-8EB0-03168E1854A6}" type="slidenum">
              <a:rPr lang="en-US" altLang="zh-CN"/>
              <a:pPr>
                <a:defRPr/>
              </a:pPr>
              <a:t>80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71525" y="404813"/>
            <a:ext cx="3000375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lang="en-US" altLang="zh-CN" sz="2800" dirty="0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kumimoji="0" lang="zh-CN" altLang="en-US" sz="2800" kern="0" dirty="0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循环码的解码</a:t>
            </a:r>
          </a:p>
        </p:txBody>
      </p:sp>
      <p:sp>
        <p:nvSpPr>
          <p:cNvPr id="5" name="矩形 4"/>
          <p:cNvSpPr/>
          <p:nvPr/>
        </p:nvSpPr>
        <p:spPr>
          <a:xfrm>
            <a:off x="838200" y="1233488"/>
            <a:ext cx="4037013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zh-CN" altLang="en-US" sz="2400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目的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检错 和 纠错。</a:t>
            </a:r>
          </a:p>
        </p:txBody>
      </p:sp>
      <p:grpSp>
        <p:nvGrpSpPr>
          <p:cNvPr id="83972" name="组合 57"/>
          <p:cNvGrpSpPr>
            <a:grpSpLocks/>
          </p:cNvGrpSpPr>
          <p:nvPr/>
        </p:nvGrpSpPr>
        <p:grpSpPr bwMode="auto">
          <a:xfrm>
            <a:off x="752475" y="1876425"/>
            <a:ext cx="1042988" cy="571500"/>
            <a:chOff x="2500299" y="3214687"/>
            <a:chExt cx="1042516" cy="571508"/>
          </a:xfrm>
        </p:grpSpPr>
        <p:sp>
          <p:nvSpPr>
            <p:cNvPr id="14" name="椭圆 13"/>
            <p:cNvSpPr/>
            <p:nvPr/>
          </p:nvSpPr>
          <p:spPr bwMode="auto">
            <a:xfrm>
              <a:off x="2500299" y="3214687"/>
              <a:ext cx="999672" cy="571508"/>
            </a:xfrm>
            <a:prstGeom prst="ellipse">
              <a:avLst/>
            </a:prstGeom>
            <a:solidFill>
              <a:schemeClr val="bg2">
                <a:lumMod val="10000"/>
                <a:lumOff val="9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597093" y="3286126"/>
              <a:ext cx="945722" cy="4619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400" kern="0" dirty="0">
                  <a:solidFill>
                    <a:srgbClr val="990099"/>
                  </a:solidFill>
                  <a:latin typeface="黑体" pitchFamily="2" charset="-122"/>
                  <a:ea typeface="黑体" pitchFamily="2" charset="-122"/>
                  <a:cs typeface="Arial" pitchFamily="34" charset="0"/>
                </a:rPr>
                <a:t>检错</a:t>
              </a:r>
              <a:r>
                <a:rPr kumimoji="0" lang="zh-CN" altLang="en-US" sz="2000" b="0" kern="0" dirty="0">
                  <a:solidFill>
                    <a:srgbClr val="990099"/>
                  </a:solidFill>
                  <a:latin typeface="+mn-ea"/>
                  <a:ea typeface="+mn-ea"/>
                  <a:cs typeface="Arial" pitchFamily="34" charset="0"/>
                </a:rPr>
                <a:t>：</a:t>
              </a:r>
              <a:endParaRPr lang="zh-CN" altLang="en-US" sz="2400" dirty="0">
                <a:solidFill>
                  <a:srgbClr val="990099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782763" y="2132013"/>
            <a:ext cx="6646862" cy="21907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当传输中未发生错误时，接收码组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必定能被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endParaRPr kumimoji="0" lang="en-US" altLang="zh-CN" sz="2000" b="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endParaRPr kumimoji="0" lang="zh-CN" altLang="en-US" sz="2000" b="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endParaRPr kumimoji="0" lang="zh-CN" altLang="en-US" sz="2400" b="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kumimoji="0"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以余式是否为零来判别接收码组中有无错码。</a:t>
            </a:r>
          </a:p>
        </p:txBody>
      </p:sp>
      <p:graphicFrame>
        <p:nvGraphicFramePr>
          <p:cNvPr id="83974" name="对象 6"/>
          <p:cNvGraphicFramePr>
            <a:graphicFrameLocks noChangeAspect="1"/>
          </p:cNvGraphicFramePr>
          <p:nvPr/>
        </p:nvGraphicFramePr>
        <p:xfrm>
          <a:off x="2987675" y="2755900"/>
          <a:ext cx="24320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公式" r:id="rId3" imgW="1320227" imgH="431613" progId="Equation.3">
                  <p:embed/>
                </p:oleObj>
              </mc:Choice>
              <mc:Fallback>
                <p:oleObj name="公式" r:id="rId3" imgW="1320227" imgH="431613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55900"/>
                        <a:ext cx="2432050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17550" y="4941888"/>
            <a:ext cx="7704138" cy="7445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ct val="20000"/>
              </a:spcBef>
              <a:buClr>
                <a:srgbClr val="3333CC"/>
              </a:buClr>
              <a:buSzPct val="50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误码数超过了编码的检错能力时，有错码的接收码组也有可能被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整除。这时的错码就不能检出了。这种错误称为</a:t>
            </a:r>
            <a:r>
              <a:rPr kumimoji="0" lang="zh-CN" altLang="en-US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不可检错误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EE7B78-0274-4EC8-868F-FFFC1CA7D903}" type="slidenum">
              <a:rPr lang="en-US" altLang="zh-CN"/>
              <a:pPr>
                <a:defRPr/>
              </a:pPr>
              <a:t>81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4" name="组合 57"/>
          <p:cNvGrpSpPr>
            <a:grpSpLocks/>
          </p:cNvGrpSpPr>
          <p:nvPr/>
        </p:nvGrpSpPr>
        <p:grpSpPr bwMode="auto">
          <a:xfrm>
            <a:off x="714375" y="404813"/>
            <a:ext cx="1042988" cy="571500"/>
            <a:chOff x="2500299" y="3214687"/>
            <a:chExt cx="1042516" cy="571508"/>
          </a:xfrm>
        </p:grpSpPr>
        <p:sp>
          <p:nvSpPr>
            <p:cNvPr id="17" name="椭圆 16"/>
            <p:cNvSpPr/>
            <p:nvPr/>
          </p:nvSpPr>
          <p:spPr bwMode="auto">
            <a:xfrm>
              <a:off x="2500299" y="3214687"/>
              <a:ext cx="999672" cy="571508"/>
            </a:xfrm>
            <a:prstGeom prst="ellipse">
              <a:avLst/>
            </a:prstGeom>
            <a:solidFill>
              <a:schemeClr val="bg2">
                <a:lumMod val="10000"/>
                <a:lumOff val="9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2597093" y="3286125"/>
              <a:ext cx="945722" cy="46196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400" kern="0" dirty="0">
                  <a:solidFill>
                    <a:srgbClr val="990099"/>
                  </a:solidFill>
                  <a:latin typeface="黑体" pitchFamily="2" charset="-122"/>
                  <a:ea typeface="黑体" pitchFamily="2" charset="-122"/>
                  <a:cs typeface="Arial" pitchFamily="34" charset="0"/>
                </a:rPr>
                <a:t>纠错</a:t>
              </a:r>
              <a:r>
                <a:rPr kumimoji="0" lang="zh-CN" altLang="en-US" sz="2000" b="0" kern="0" dirty="0">
                  <a:solidFill>
                    <a:srgbClr val="990099"/>
                  </a:solidFill>
                  <a:latin typeface="+mn-ea"/>
                  <a:ea typeface="+mn-ea"/>
                  <a:cs typeface="Arial" pitchFamily="34" charset="0"/>
                </a:rPr>
                <a:t>：</a:t>
              </a:r>
              <a:endParaRPr lang="zh-CN" altLang="en-US" sz="2400" dirty="0">
                <a:solidFill>
                  <a:srgbClr val="990099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11213" y="1676400"/>
            <a:ext cx="7978775" cy="26892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19100" indent="-419100"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用生成多项式 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除接收码组 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，得出余式 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1790700" lvl="3" indent="-419100"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kumimoji="0" lang="zh-CN" altLang="en-US" sz="2000" b="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19100" indent="-419100"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按余式 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，用查表的方法或通过某种计算得到错误图样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marL="1790700" lvl="3" indent="-419100"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kumimoji="0" lang="zh-CN" altLang="en-US" sz="2000" b="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19100" indent="-419100"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 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中减去 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，便得到已经纠正错码的原发送码组  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1790700" lvl="3" indent="-419100"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kumimoji="0" lang="zh-CN" altLang="en-US" sz="2000" b="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76300" lvl="1" indent="-419100">
              <a:spcBef>
                <a:spcPct val="20000"/>
              </a:spcBef>
              <a:buClr>
                <a:srgbClr val="FFCF01"/>
              </a:buClr>
              <a:buSzPct val="55000"/>
              <a:defRPr/>
            </a:pPr>
            <a:r>
              <a:rPr kumimoji="0" lang="en-US" altLang="zh-CN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捕错解码法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6C303F-1404-4FA4-A9CE-F9CB3CDC9721}" type="slidenum">
              <a:rPr lang="en-US" altLang="zh-CN"/>
              <a:pPr>
                <a:defRPr/>
              </a:pPr>
              <a:t>82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9088" y="211138"/>
            <a:ext cx="6286500" cy="5842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lvl="1" indent="306388" eaLnBrk="0" hangingPunct="0">
              <a:defRPr/>
            </a:pPr>
            <a:r>
              <a:rPr lang="en-US" altLang="en-US" sz="3200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.6.3  </a:t>
            </a:r>
            <a:r>
              <a:rPr kumimoji="0" lang="zh-CN" altLang="en-US" sz="32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其它循环码</a:t>
            </a:r>
            <a:endParaRPr lang="zh-CN" altLang="en-US" sz="3200" i="1" dirty="0">
              <a:solidFill>
                <a:srgbClr val="99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650" y="1052513"/>
            <a:ext cx="7920038" cy="122396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截短循环码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截短为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</a:t>
            </a:r>
            <a:r>
              <a:rPr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k-</a:t>
            </a:r>
            <a:r>
              <a:rPr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755650" y="2492375"/>
            <a:ext cx="7926388" cy="15843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BCH</a:t>
            </a:r>
            <a:r>
              <a:rPr lang="zh-CN" altLang="en-US" sz="2400" b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码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(Bose-Chaudhuri-</a:t>
            </a:r>
            <a:r>
              <a:rPr lang="en-US" altLang="zh-CN" sz="2400" b="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Hocguenghem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纠正多个错码的循环码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可以在给定纠错能力的条件下寻找到生成多项式。</a:t>
            </a:r>
          </a:p>
        </p:txBody>
      </p:sp>
      <p:sp>
        <p:nvSpPr>
          <p:cNvPr id="9" name="矩形 8"/>
          <p:cNvSpPr/>
          <p:nvPr/>
        </p:nvSpPr>
        <p:spPr>
          <a:xfrm>
            <a:off x="750888" y="4221163"/>
            <a:ext cx="7920037" cy="216058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RS</a:t>
            </a:r>
            <a:r>
              <a:rPr lang="zh-CN" altLang="en-US" sz="2400" b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码 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(Reed-Solomon)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具有很强纠错能力的多进制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BCH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</a:t>
            </a:r>
            <a:endParaRPr lang="en-US" altLang="zh-CN" sz="20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特别适用于存在突发错误的信道，如移动通信网等衰落信道中。因为它是多进制纠错编码，所以特别适合用于多进制调制的场合。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CF10FD-3033-46ED-A3CD-9E778BA7D75E}" type="slidenum">
              <a:rPr lang="en-US" altLang="zh-CN"/>
              <a:pPr>
                <a:defRPr/>
              </a:pPr>
              <a:t>83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6"/>
          <p:cNvSpPr txBox="1">
            <a:spLocks noChangeArrowheads="1"/>
          </p:cNvSpPr>
          <p:nvPr/>
        </p:nvSpPr>
        <p:spPr bwMode="gray">
          <a:xfrm>
            <a:off x="3214688" y="2593975"/>
            <a:ext cx="235743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卷 积 码</a:t>
            </a:r>
          </a:p>
        </p:txBody>
      </p:sp>
      <p:sp>
        <p:nvSpPr>
          <p:cNvPr id="12" name="矩形 11"/>
          <p:cNvSpPr/>
          <p:nvPr/>
        </p:nvSpPr>
        <p:spPr>
          <a:xfrm>
            <a:off x="3143250" y="3716338"/>
            <a:ext cx="3857625" cy="5413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——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 一种</a:t>
            </a:r>
            <a:r>
              <a:rPr lang="zh-CN" alt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非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分组码</a:t>
            </a:r>
            <a:endParaRPr lang="en-US" altLang="zh-CN" sz="2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827088" y="1831975"/>
            <a:ext cx="19272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 sz="400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§</a:t>
            </a:r>
            <a:r>
              <a:rPr lang="en-US" altLang="en-US" sz="400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400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.7</a:t>
            </a:r>
            <a:r>
              <a:rPr lang="en-US" altLang="zh-CN" sz="4000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cs typeface="Arial" charset="0"/>
              </a:rPr>
              <a:t> </a:t>
            </a:r>
            <a:endParaRPr lang="zh-CN" altLang="en-US" sz="4000" dirty="0">
              <a:solidFill>
                <a:srgbClr val="99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1" b="-5000"/>
          <a:stretch>
            <a:fillRect/>
          </a:stretch>
        </p:blipFill>
        <p:spPr bwMode="auto">
          <a:xfrm>
            <a:off x="1423988" y="4508500"/>
            <a:ext cx="7143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4EEA65-D93F-4988-A641-D1673E511220}" type="slidenum">
              <a:rPr lang="en-US" altLang="zh-CN"/>
              <a:pPr>
                <a:defRPr/>
              </a:pPr>
              <a:t>84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4663" y="500063"/>
            <a:ext cx="324008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n"/>
              <a:defRPr/>
            </a:pPr>
            <a:r>
              <a:rPr kumimoji="0" lang="zh-CN" altLang="en-US" sz="28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非</a:t>
            </a:r>
            <a:r>
              <a:rPr kumimoji="0" lang="zh-CN" altLang="en-US" sz="280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分组码概念：</a:t>
            </a:r>
          </a:p>
        </p:txBody>
      </p:sp>
      <p:sp>
        <p:nvSpPr>
          <p:cNvPr id="14" name="矩形 13"/>
          <p:cNvSpPr/>
          <p:nvPr/>
        </p:nvSpPr>
        <p:spPr>
          <a:xfrm>
            <a:off x="827088" y="1341438"/>
            <a:ext cx="7921625" cy="1754187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800" b="1">
                <a:solidFill>
                  <a:srgbClr val="D0CDCA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监督码元不仅和当前的 </a:t>
            </a:r>
            <a:r>
              <a:rPr lang="en-US" altLang="zh-CN" sz="2400" b="0" i="1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k </a:t>
            </a:r>
            <a:r>
              <a:rPr lang="zh-CN" altLang="en-US" sz="24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比特信息段有关，而且还同前面  </a:t>
            </a:r>
            <a:r>
              <a:rPr lang="en-US" altLang="zh-CN" sz="2400" b="0" i="1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m</a:t>
            </a:r>
            <a:r>
              <a:rPr lang="en-US" altLang="zh-CN" sz="24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= (</a:t>
            </a:r>
            <a:r>
              <a:rPr lang="en-US" altLang="zh-CN" sz="2400" b="0" i="1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lang="en-US" altLang="zh-CN" sz="24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– 1)</a:t>
            </a:r>
            <a:r>
              <a:rPr lang="zh-CN" altLang="en-US" sz="24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个信息段有关。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即一个码组中的</a:t>
            </a:r>
            <a:r>
              <a:rPr lang="zh-CN" altLang="en-US" sz="2400" b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督元 </a:t>
            </a:r>
            <a:r>
              <a:rPr lang="zh-CN" altLang="en-US" sz="24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监督着</a:t>
            </a:r>
            <a:r>
              <a:rPr lang="en-US" altLang="zh-CN" sz="2400" i="1" smtClean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sz="2400" b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个信息段。</a:t>
            </a:r>
          </a:p>
        </p:txBody>
      </p:sp>
      <p:sp>
        <p:nvSpPr>
          <p:cNvPr id="88068" name="矩形 15"/>
          <p:cNvSpPr>
            <a:spLocks noChangeArrowheads="1"/>
          </p:cNvSpPr>
          <p:nvPr/>
        </p:nvSpPr>
        <p:spPr bwMode="auto">
          <a:xfrm>
            <a:off x="474663" y="3213100"/>
            <a:ext cx="379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CC"/>
              </a:buClr>
              <a:buSzPct val="65000"/>
              <a:buFont typeface="Wingdings" pitchFamily="2" charset="2"/>
              <a:buChar char="u"/>
            </a:pPr>
            <a:r>
              <a:rPr lang="zh-CN" altLang="en-US">
                <a:ea typeface="微软雅黑" pitchFamily="34" charset="-122"/>
                <a:cs typeface="Times New Roman" pitchFamily="18" charset="0"/>
              </a:rPr>
              <a:t> 卷积码</a:t>
            </a:r>
            <a:r>
              <a:rPr lang="zh-CN" altLang="en-US" b="0">
                <a:ea typeface="微软雅黑" pitchFamily="34" charset="-122"/>
                <a:cs typeface="Times New Roman" pitchFamily="18" charset="0"/>
              </a:rPr>
              <a:t>的</a:t>
            </a:r>
            <a:r>
              <a:rPr lang="zh-CN" altLang="en-US">
                <a:ea typeface="微软雅黑" pitchFamily="34" charset="-122"/>
                <a:cs typeface="Times New Roman" pitchFamily="18" charset="0"/>
              </a:rPr>
              <a:t>符号</a:t>
            </a:r>
            <a:r>
              <a:rPr lang="en-US" altLang="zh-CN">
                <a:ea typeface="微软雅黑" pitchFamily="34" charset="-122"/>
                <a:cs typeface="Times New Roman" pitchFamily="18" charset="0"/>
              </a:rPr>
              <a:t>: </a:t>
            </a:r>
            <a:r>
              <a:rPr lang="zh-CN" altLang="en-US" b="0"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n</a:t>
            </a:r>
            <a:r>
              <a:rPr lang="en-US" altLang="zh-CN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, </a:t>
            </a:r>
            <a:r>
              <a:rPr lang="en-US" altLang="zh-CN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k</a:t>
            </a:r>
            <a:r>
              <a:rPr lang="en-US" altLang="zh-CN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, </a:t>
            </a:r>
            <a:r>
              <a:rPr lang="en-US" altLang="zh-CN" i="1">
                <a:solidFill>
                  <a:srgbClr val="FF0000"/>
                </a:solidFill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i="1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b="0">
                <a:solidFill>
                  <a:srgbClr val="0000CC"/>
                </a:solidFill>
                <a:ea typeface="微软雅黑" pitchFamily="34" charset="-122"/>
                <a:cs typeface="Times New Roman" pitchFamily="18" charset="0"/>
              </a:rPr>
              <a:t>)</a:t>
            </a:r>
            <a:endParaRPr lang="zh-CN" altLang="en-US" b="0">
              <a:solidFill>
                <a:srgbClr val="0000CC"/>
              </a:solidFill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44613" y="3790950"/>
            <a:ext cx="694848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--</a:t>
            </a:r>
            <a:r>
              <a:rPr lang="zh-CN" altLang="en-US" sz="2000" b="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编码</a:t>
            </a:r>
            <a:r>
              <a:rPr lang="zh-CN" altLang="en-US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约束度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，    表示编码过程中互相约束的码</a:t>
            </a:r>
            <a:r>
              <a:rPr lang="zh-CN" altLang="en-US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段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个数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zh-CN" altLang="en-US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6989" name="矩形 17"/>
          <p:cNvSpPr>
            <a:spLocks noChangeArrowheads="1"/>
          </p:cNvSpPr>
          <p:nvPr/>
        </p:nvSpPr>
        <p:spPr bwMode="auto">
          <a:xfrm>
            <a:off x="1344613" y="4249738"/>
            <a:ext cx="7215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nN</a:t>
            </a:r>
            <a:r>
              <a:rPr lang="zh-CN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--</a:t>
            </a:r>
            <a:r>
              <a:rPr lang="zh-CN" altLang="en-US" sz="2000" b="0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编码</a:t>
            </a:r>
            <a:r>
              <a:rPr lang="zh-CN" altLang="en-US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约束长度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表示编码过程中互相约束的码</a:t>
            </a:r>
            <a:r>
              <a:rPr lang="zh-CN" altLang="en-US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元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个数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。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74663" y="4900613"/>
            <a:ext cx="36337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CC"/>
              </a:buClr>
              <a:buSzPct val="65000"/>
              <a:buFont typeface="Wingdings" pitchFamily="2" charset="2"/>
              <a:buChar char="u"/>
              <a:defRPr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卷积码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码率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/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6991" name="矩形 18"/>
          <p:cNvSpPr>
            <a:spLocks noChangeArrowheads="1"/>
          </p:cNvSpPr>
          <p:nvPr/>
        </p:nvSpPr>
        <p:spPr bwMode="auto">
          <a:xfrm>
            <a:off x="5292080" y="4906659"/>
            <a:ext cx="1402948" cy="86177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400" b="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简单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常用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B05D-1248-4BC4-B7A5-E9ADC3A982DB}" type="slidenum">
              <a:rPr lang="en-US" altLang="zh-CN"/>
              <a:pPr>
                <a:defRPr/>
              </a:pPr>
              <a:t>85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28625"/>
            <a:ext cx="6286500" cy="58578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lvl="1" indent="306388" eaLnBrk="0" hangingPunct="0">
              <a:defRPr/>
            </a:pPr>
            <a:r>
              <a:rPr lang="en-US" altLang="en-US" sz="3200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.7.1  </a:t>
            </a:r>
            <a:r>
              <a:rPr kumimoji="0" lang="zh-CN" altLang="en-US" sz="32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卷积码的基本原理</a:t>
            </a:r>
            <a:endParaRPr lang="zh-CN" altLang="en-US" sz="3200" i="1" dirty="0">
              <a:solidFill>
                <a:srgbClr val="99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42938" y="1214438"/>
            <a:ext cx="3000375" cy="46196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85750" lvl="2" indent="-285750"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n"/>
              <a:defRPr/>
            </a:pPr>
            <a:r>
              <a:rPr kumimoji="0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编码器原理方框图</a:t>
            </a:r>
            <a:endParaRPr kumimoji="0" lang="zh-CN" altLang="en-US" sz="2400" kern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2800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2008188"/>
            <a:ext cx="7000875" cy="433228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3786188" y="1643063"/>
            <a:ext cx="3286125" cy="400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存储</a:t>
            </a:r>
            <a:r>
              <a:rPr lang="zh-CN" altLang="en-US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以前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N-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1)</a:t>
            </a:r>
            <a:r>
              <a:rPr lang="zh-CN" altLang="en-US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个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信息码</a:t>
            </a:r>
          </a:p>
        </p:txBody>
      </p:sp>
      <p:sp>
        <p:nvSpPr>
          <p:cNvPr id="9" name="矩形 14"/>
          <p:cNvSpPr>
            <a:spLocks noChangeArrowheads="1"/>
          </p:cNvSpPr>
          <p:nvPr/>
        </p:nvSpPr>
        <p:spPr bwMode="auto">
          <a:xfrm>
            <a:off x="2557463" y="1785938"/>
            <a:ext cx="657225" cy="64611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当前</a:t>
            </a:r>
            <a:endParaRPr lang="en-US" altLang="zh-CN" sz="1800" b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800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1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个</a:t>
            </a:r>
          </a:p>
        </p:txBody>
      </p:sp>
      <p:sp>
        <p:nvSpPr>
          <p:cNvPr id="11" name="矩形 14"/>
          <p:cNvSpPr>
            <a:spLocks noChangeArrowheads="1"/>
          </p:cNvSpPr>
          <p:nvPr/>
        </p:nvSpPr>
        <p:spPr bwMode="auto">
          <a:xfrm>
            <a:off x="0" y="4857750"/>
            <a:ext cx="3286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共有</a:t>
            </a:r>
            <a:r>
              <a:rPr lang="en-US" altLang="zh-CN" sz="20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b="0" i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段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移存器，每段</a:t>
            </a:r>
            <a:r>
              <a:rPr lang="en-US" altLang="zh-CN" sz="20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0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级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endParaRPr lang="zh-CN" altLang="en-US" sz="2000" b="0" dirty="0">
              <a:solidFill>
                <a:schemeClr val="tx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E34713-0334-4AA0-AA75-CFE75176A286}" type="slidenum">
              <a:rPr lang="en-US" altLang="zh-CN"/>
              <a:pPr>
                <a:defRPr/>
              </a:pPr>
              <a:t>86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"/>
          <a:stretch>
            <a:fillRect/>
          </a:stretch>
        </p:blipFill>
        <p:spPr bwMode="auto">
          <a:xfrm>
            <a:off x="1671638" y="1116013"/>
            <a:ext cx="5813425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Rectangle 61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8800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30288" y="428625"/>
            <a:ext cx="7286625" cy="4619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   如图所示的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 =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(3, 1, 3)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卷积码编码器。</a:t>
            </a: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0117" name="组合 77"/>
          <p:cNvGrpSpPr>
            <a:grpSpLocks/>
          </p:cNvGrpSpPr>
          <p:nvPr/>
        </p:nvGrpSpPr>
        <p:grpSpPr bwMode="auto">
          <a:xfrm>
            <a:off x="487363" y="223838"/>
            <a:ext cx="714375" cy="714375"/>
            <a:chOff x="357158" y="2285992"/>
            <a:chExt cx="714380" cy="714808"/>
          </a:xfrm>
        </p:grpSpPr>
        <p:grpSp>
          <p:nvGrpSpPr>
            <p:cNvPr id="90149" name="Group 52"/>
            <p:cNvGrpSpPr>
              <a:grpSpLocks/>
            </p:cNvGrpSpPr>
            <p:nvPr/>
          </p:nvGrpSpPr>
          <p:grpSpPr bwMode="auto">
            <a:xfrm>
              <a:off x="357158" y="2285992"/>
              <a:ext cx="714380" cy="714808"/>
              <a:chOff x="1289" y="498"/>
              <a:chExt cx="668" cy="752"/>
            </a:xfrm>
          </p:grpSpPr>
          <p:sp>
            <p:nvSpPr>
              <p:cNvPr id="90151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0152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0153" name="Oval 55"/>
              <p:cNvSpPr>
                <a:spLocks noChangeArrowheads="1"/>
              </p:cNvSpPr>
              <p:nvPr/>
            </p:nvSpPr>
            <p:spPr bwMode="gray">
              <a:xfrm>
                <a:off x="1304" y="498"/>
                <a:ext cx="631" cy="7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0154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0155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90150" name="Text Box 29"/>
            <p:cNvSpPr txBox="1">
              <a:spLocks noChangeArrowheads="1"/>
            </p:cNvSpPr>
            <p:nvPr/>
          </p:nvSpPr>
          <p:spPr bwMode="gray">
            <a:xfrm>
              <a:off x="428596" y="2438468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graphicFrame>
        <p:nvGraphicFramePr>
          <p:cNvPr id="90118" name="对象 2"/>
          <p:cNvGraphicFramePr>
            <a:graphicFrameLocks noChangeAspect="1"/>
          </p:cNvGraphicFramePr>
          <p:nvPr/>
        </p:nvGraphicFramePr>
        <p:xfrm>
          <a:off x="250825" y="4725988"/>
          <a:ext cx="2454275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6" name="公式" r:id="rId4" imgW="1231900" imgH="685800" progId="Equation.3">
                  <p:embed/>
                </p:oleObj>
              </mc:Choice>
              <mc:Fallback>
                <p:oleObj name="公式" r:id="rId4" imgW="1231900" imgH="6858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725988"/>
                        <a:ext cx="2454275" cy="1366837"/>
                      </a:xfrm>
                      <a:prstGeom prst="rect">
                        <a:avLst/>
                      </a:prstGeom>
                      <a:solidFill>
                        <a:srgbClr val="CC99FF">
                          <a:alpha val="30196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0119" name="Group 93"/>
          <p:cNvGrpSpPr>
            <a:grpSpLocks/>
          </p:cNvGrpSpPr>
          <p:nvPr/>
        </p:nvGrpSpPr>
        <p:grpSpPr bwMode="auto">
          <a:xfrm>
            <a:off x="2938463" y="4611688"/>
            <a:ext cx="5821362" cy="1638300"/>
            <a:chOff x="2007" y="2942"/>
            <a:chExt cx="3667" cy="938"/>
          </a:xfrm>
        </p:grpSpPr>
        <p:grpSp>
          <p:nvGrpSpPr>
            <p:cNvPr id="90122" name="Group 65"/>
            <p:cNvGrpSpPr>
              <a:grpSpLocks/>
            </p:cNvGrpSpPr>
            <p:nvPr/>
          </p:nvGrpSpPr>
          <p:grpSpPr bwMode="auto">
            <a:xfrm>
              <a:off x="2098" y="3666"/>
              <a:ext cx="3495" cy="195"/>
              <a:chOff x="2836" y="3061"/>
              <a:chExt cx="5059" cy="260"/>
            </a:xfrm>
          </p:grpSpPr>
          <p:grpSp>
            <p:nvGrpSpPr>
              <p:cNvPr id="90138" name="Group 66"/>
              <p:cNvGrpSpPr>
                <a:grpSpLocks/>
              </p:cNvGrpSpPr>
              <p:nvPr/>
            </p:nvGrpSpPr>
            <p:grpSpPr bwMode="auto">
              <a:xfrm>
                <a:off x="3213" y="3061"/>
                <a:ext cx="4214" cy="260"/>
                <a:chOff x="3213" y="3061"/>
                <a:chExt cx="4214" cy="260"/>
              </a:xfrm>
            </p:grpSpPr>
            <p:sp>
              <p:nvSpPr>
                <p:cNvPr id="90140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3213" y="3061"/>
                  <a:ext cx="469" cy="2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c</a:t>
                  </a:r>
                  <a:r>
                    <a:rPr lang="en-US" altLang="zh-CN" sz="2000" i="1" baseline="-25000"/>
                    <a:t>i-2</a:t>
                  </a:r>
                  <a:endParaRPr lang="en-US" altLang="zh-CN" sz="3600">
                    <a:latin typeface="Tahoma" pitchFamily="34" charset="0"/>
                  </a:endParaRPr>
                </a:p>
              </p:txBody>
            </p:sp>
            <p:sp>
              <p:nvSpPr>
                <p:cNvPr id="9014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682" y="3061"/>
                  <a:ext cx="468" cy="2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d</a:t>
                  </a:r>
                  <a:r>
                    <a:rPr lang="en-US" altLang="zh-CN" sz="2000" i="1" baseline="-25000"/>
                    <a:t>i-</a:t>
                  </a:r>
                  <a:r>
                    <a:rPr lang="en-US" altLang="zh-CN" sz="2000" baseline="-25000"/>
                    <a:t>2</a:t>
                  </a:r>
                  <a:endParaRPr lang="en-US" altLang="zh-CN" sz="3600">
                    <a:latin typeface="Tahoma" pitchFamily="34" charset="0"/>
                  </a:endParaRPr>
                </a:p>
              </p:txBody>
            </p:sp>
            <p:sp>
              <p:nvSpPr>
                <p:cNvPr id="9014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4150" y="3061"/>
                  <a:ext cx="468" cy="2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e</a:t>
                  </a:r>
                  <a:r>
                    <a:rPr lang="en-US" altLang="zh-CN" sz="2000" i="1" baseline="-25000"/>
                    <a:t>i</a:t>
                  </a:r>
                  <a:r>
                    <a:rPr lang="en-US" altLang="zh-CN" sz="2000" baseline="-25000"/>
                    <a:t>-2</a:t>
                  </a:r>
                  <a:endParaRPr lang="en-US" altLang="zh-CN" sz="3600">
                    <a:latin typeface="Tahoma" pitchFamily="34" charset="0"/>
                  </a:endParaRPr>
                </a:p>
              </p:txBody>
            </p:sp>
            <p:sp>
              <p:nvSpPr>
                <p:cNvPr id="90143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4618" y="3061"/>
                  <a:ext cx="468" cy="2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c</a:t>
                  </a:r>
                  <a:r>
                    <a:rPr lang="en-US" altLang="zh-CN" sz="2000" i="1" baseline="-25000"/>
                    <a:t>i</a:t>
                  </a:r>
                  <a:r>
                    <a:rPr lang="en-US" altLang="zh-CN" sz="2000" baseline="-25000"/>
                    <a:t>-1</a:t>
                  </a:r>
                  <a:endParaRPr lang="en-US" altLang="zh-CN" sz="3600">
                    <a:latin typeface="Tahoma" pitchFamily="34" charset="0"/>
                  </a:endParaRPr>
                </a:p>
              </p:txBody>
            </p:sp>
            <p:sp>
              <p:nvSpPr>
                <p:cNvPr id="90144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5086" y="3061"/>
                  <a:ext cx="468" cy="2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d</a:t>
                  </a:r>
                  <a:r>
                    <a:rPr lang="en-US" altLang="zh-CN" sz="2000" i="1" baseline="-25000"/>
                    <a:t>i</a:t>
                  </a:r>
                  <a:r>
                    <a:rPr lang="en-US" altLang="zh-CN" sz="2000" baseline="-25000"/>
                    <a:t>-1</a:t>
                  </a:r>
                  <a:endParaRPr lang="en-US" altLang="zh-CN" sz="3600">
                    <a:latin typeface="Tahoma" pitchFamily="34" charset="0"/>
                  </a:endParaRPr>
                </a:p>
              </p:txBody>
            </p:sp>
            <p:sp>
              <p:nvSpPr>
                <p:cNvPr id="90145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5554" y="3061"/>
                  <a:ext cx="469" cy="2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e</a:t>
                  </a:r>
                  <a:r>
                    <a:rPr lang="en-US" altLang="zh-CN" sz="2000" i="1" baseline="-25000"/>
                    <a:t>i</a:t>
                  </a:r>
                  <a:r>
                    <a:rPr lang="en-US" altLang="zh-CN" sz="2000" baseline="-25000"/>
                    <a:t>-1</a:t>
                  </a:r>
                  <a:endParaRPr lang="en-US" altLang="zh-CN" sz="3600">
                    <a:latin typeface="Tahoma" pitchFamily="34" charset="0"/>
                  </a:endParaRPr>
                </a:p>
              </p:txBody>
            </p:sp>
            <p:sp>
              <p:nvSpPr>
                <p:cNvPr id="90146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6023" y="3061"/>
                  <a:ext cx="468" cy="2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c</a:t>
                  </a:r>
                  <a:r>
                    <a:rPr lang="en-US" altLang="zh-CN" sz="2000" i="1" baseline="-25000"/>
                    <a:t>i</a:t>
                  </a:r>
                  <a:endParaRPr lang="en-US" altLang="zh-CN" sz="3600">
                    <a:latin typeface="Tahoma" pitchFamily="34" charset="0"/>
                  </a:endParaRPr>
                </a:p>
              </p:txBody>
            </p:sp>
            <p:sp>
              <p:nvSpPr>
                <p:cNvPr id="90147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491" y="3061"/>
                  <a:ext cx="468" cy="2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d</a:t>
                  </a:r>
                  <a:r>
                    <a:rPr lang="en-US" altLang="zh-CN" sz="2000" i="1" baseline="-25000"/>
                    <a:t>i</a:t>
                  </a:r>
                  <a:endParaRPr lang="en-US" altLang="zh-CN" sz="3600">
                    <a:latin typeface="Tahoma" pitchFamily="34" charset="0"/>
                  </a:endParaRPr>
                </a:p>
              </p:txBody>
            </p:sp>
            <p:sp>
              <p:nvSpPr>
                <p:cNvPr id="9014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6959" y="3061"/>
                  <a:ext cx="468" cy="2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e</a:t>
                  </a:r>
                  <a:r>
                    <a:rPr lang="en-US" altLang="zh-CN" sz="2000" i="1" baseline="-25000"/>
                    <a:t>i</a:t>
                  </a:r>
                  <a:endParaRPr lang="en-US" altLang="zh-CN" sz="3600">
                    <a:latin typeface="Tahoma" pitchFamily="34" charset="0"/>
                  </a:endParaRPr>
                </a:p>
              </p:txBody>
            </p:sp>
          </p:grpSp>
          <p:sp>
            <p:nvSpPr>
              <p:cNvPr id="90139" name="Line 76"/>
              <p:cNvSpPr>
                <a:spLocks noChangeShapeType="1"/>
              </p:cNvSpPr>
              <p:nvPr/>
            </p:nvSpPr>
            <p:spPr bwMode="auto">
              <a:xfrm>
                <a:off x="2836" y="3311"/>
                <a:ext cx="5059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0123" name="Group 78"/>
            <p:cNvGrpSpPr>
              <a:grpSpLocks/>
            </p:cNvGrpSpPr>
            <p:nvPr/>
          </p:nvGrpSpPr>
          <p:grpSpPr bwMode="auto">
            <a:xfrm>
              <a:off x="2370" y="2954"/>
              <a:ext cx="2912" cy="194"/>
              <a:chOff x="3213" y="2385"/>
              <a:chExt cx="4214" cy="260"/>
            </a:xfrm>
          </p:grpSpPr>
          <p:sp>
            <p:nvSpPr>
              <p:cNvPr id="90135" name="Text Box 79"/>
              <p:cNvSpPr txBox="1">
                <a:spLocks noChangeArrowheads="1"/>
              </p:cNvSpPr>
              <p:nvPr/>
            </p:nvSpPr>
            <p:spPr bwMode="auto">
              <a:xfrm>
                <a:off x="3213" y="2385"/>
                <a:ext cx="1405" cy="26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/>
                  <a:t>b</a:t>
                </a:r>
                <a:r>
                  <a:rPr lang="en-US" altLang="zh-CN" sz="2000" i="1" baseline="-25000"/>
                  <a:t>i-</a:t>
                </a:r>
                <a:r>
                  <a:rPr lang="en-US" altLang="zh-CN" sz="2000" baseline="-25000"/>
                  <a:t>2</a:t>
                </a:r>
                <a:endParaRPr lang="en-US" altLang="zh-CN" sz="3600">
                  <a:latin typeface="Tahoma" pitchFamily="34" charset="0"/>
                </a:endParaRPr>
              </a:p>
            </p:txBody>
          </p:sp>
          <p:sp>
            <p:nvSpPr>
              <p:cNvPr id="90136" name="Text Box 80"/>
              <p:cNvSpPr txBox="1">
                <a:spLocks noChangeArrowheads="1"/>
              </p:cNvSpPr>
              <p:nvPr/>
            </p:nvSpPr>
            <p:spPr bwMode="auto">
              <a:xfrm>
                <a:off x="4618" y="2385"/>
                <a:ext cx="1405" cy="26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/>
                  <a:t>b</a:t>
                </a:r>
                <a:r>
                  <a:rPr lang="en-US" altLang="zh-CN" sz="2000" i="1" baseline="-25000"/>
                  <a:t>i</a:t>
                </a:r>
                <a:r>
                  <a:rPr lang="zh-CN" altLang="en-US" sz="2000" baseline="-25000"/>
                  <a:t>－</a:t>
                </a:r>
                <a:r>
                  <a:rPr lang="en-US" altLang="zh-CN" sz="2000" baseline="-25000"/>
                  <a:t>1</a:t>
                </a:r>
                <a:endParaRPr lang="en-US" altLang="zh-CN" sz="3600">
                  <a:latin typeface="Tahoma" pitchFamily="34" charset="0"/>
                </a:endParaRPr>
              </a:p>
            </p:txBody>
          </p:sp>
          <p:sp>
            <p:nvSpPr>
              <p:cNvPr id="90137" name="Text Box 81"/>
              <p:cNvSpPr txBox="1">
                <a:spLocks noChangeArrowheads="1"/>
              </p:cNvSpPr>
              <p:nvPr/>
            </p:nvSpPr>
            <p:spPr bwMode="auto">
              <a:xfrm>
                <a:off x="6023" y="2385"/>
                <a:ext cx="1404" cy="26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/>
                  <a:t>b</a:t>
                </a:r>
                <a:r>
                  <a:rPr lang="en-US" altLang="zh-CN" sz="2000" i="1" baseline="-25000"/>
                  <a:t>i</a:t>
                </a:r>
                <a:endParaRPr lang="en-US" altLang="zh-CN" sz="3600">
                  <a:latin typeface="Tahoma" pitchFamily="34" charset="0"/>
                </a:endParaRPr>
              </a:p>
            </p:txBody>
          </p:sp>
        </p:grpSp>
        <p:sp>
          <p:nvSpPr>
            <p:cNvPr id="90124" name="Line 82"/>
            <p:cNvSpPr>
              <a:spLocks noChangeShapeType="1"/>
            </p:cNvSpPr>
            <p:nvPr/>
          </p:nvSpPr>
          <p:spPr bwMode="auto">
            <a:xfrm>
              <a:off x="2115" y="3141"/>
              <a:ext cx="350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5" name="Text Box 83"/>
            <p:cNvSpPr txBox="1">
              <a:spLocks noChangeArrowheads="1"/>
            </p:cNvSpPr>
            <p:nvPr/>
          </p:nvSpPr>
          <p:spPr bwMode="auto">
            <a:xfrm>
              <a:off x="5287" y="3169"/>
              <a:ext cx="378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/>
                <a:t>t</a:t>
              </a:r>
              <a:endParaRPr lang="en-US" altLang="zh-CN" sz="3600">
                <a:latin typeface="Tahoma" pitchFamily="34" charset="0"/>
              </a:endParaRPr>
            </a:p>
          </p:txBody>
        </p:sp>
        <p:sp>
          <p:nvSpPr>
            <p:cNvPr id="90126" name="Text Box 84"/>
            <p:cNvSpPr txBox="1">
              <a:spLocks noChangeArrowheads="1"/>
            </p:cNvSpPr>
            <p:nvPr/>
          </p:nvSpPr>
          <p:spPr bwMode="auto">
            <a:xfrm>
              <a:off x="5296" y="3676"/>
              <a:ext cx="378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/>
                <a:t>t</a:t>
              </a:r>
              <a:endParaRPr lang="en-US" altLang="zh-CN" sz="3600">
                <a:latin typeface="Tahoma" pitchFamily="34" charset="0"/>
              </a:endParaRPr>
            </a:p>
          </p:txBody>
        </p:sp>
        <p:sp>
          <p:nvSpPr>
            <p:cNvPr id="90127" name="Line 85"/>
            <p:cNvSpPr>
              <a:spLocks noChangeShapeType="1"/>
            </p:cNvSpPr>
            <p:nvPr/>
          </p:nvSpPr>
          <p:spPr bwMode="auto">
            <a:xfrm>
              <a:off x="2844" y="3140"/>
              <a:ext cx="2264" cy="5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8" name="Line 86"/>
            <p:cNvSpPr>
              <a:spLocks noChangeShapeType="1"/>
            </p:cNvSpPr>
            <p:nvPr/>
          </p:nvSpPr>
          <p:spPr bwMode="auto">
            <a:xfrm>
              <a:off x="4793" y="3150"/>
              <a:ext cx="306" cy="5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9" name="Line 87"/>
            <p:cNvSpPr>
              <a:spLocks noChangeShapeType="1"/>
            </p:cNvSpPr>
            <p:nvPr/>
          </p:nvSpPr>
          <p:spPr bwMode="auto">
            <a:xfrm>
              <a:off x="2853" y="3121"/>
              <a:ext cx="1915" cy="5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0" name="Line 88"/>
            <p:cNvSpPr>
              <a:spLocks noChangeShapeType="1"/>
            </p:cNvSpPr>
            <p:nvPr/>
          </p:nvSpPr>
          <p:spPr bwMode="auto">
            <a:xfrm>
              <a:off x="3805" y="3140"/>
              <a:ext cx="1275" cy="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1" name="Line 89"/>
            <p:cNvSpPr>
              <a:spLocks noChangeShapeType="1"/>
            </p:cNvSpPr>
            <p:nvPr/>
          </p:nvSpPr>
          <p:spPr bwMode="auto">
            <a:xfrm flipH="1">
              <a:off x="4758" y="3150"/>
              <a:ext cx="26" cy="5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2" name="Line 90"/>
            <p:cNvSpPr>
              <a:spLocks noChangeShapeType="1"/>
            </p:cNvSpPr>
            <p:nvPr/>
          </p:nvSpPr>
          <p:spPr bwMode="auto">
            <a:xfrm flipH="1">
              <a:off x="4442" y="3140"/>
              <a:ext cx="335" cy="5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3" name="Text Box 91"/>
            <p:cNvSpPr txBox="1">
              <a:spLocks noChangeArrowheads="1"/>
            </p:cNvSpPr>
            <p:nvPr/>
          </p:nvSpPr>
          <p:spPr bwMode="auto">
            <a:xfrm>
              <a:off x="2007" y="2942"/>
              <a:ext cx="315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输入</a:t>
              </a:r>
              <a:endParaRPr lang="zh-CN" altLang="en-US" sz="3600">
                <a:latin typeface="Tahoma" pitchFamily="34" charset="0"/>
              </a:endParaRPr>
            </a:p>
          </p:txBody>
        </p:sp>
        <p:sp>
          <p:nvSpPr>
            <p:cNvPr id="90134" name="Text Box 92"/>
            <p:cNvSpPr txBox="1">
              <a:spLocks noChangeArrowheads="1"/>
            </p:cNvSpPr>
            <p:nvPr/>
          </p:nvSpPr>
          <p:spPr bwMode="auto">
            <a:xfrm>
              <a:off x="2007" y="3672"/>
              <a:ext cx="315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输出</a:t>
              </a:r>
              <a:endParaRPr lang="zh-CN" altLang="en-US" sz="3600">
                <a:latin typeface="Tahoma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152525" y="3500438"/>
            <a:ext cx="7038975" cy="942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000" kern="0" dirty="0">
                <a:solidFill>
                  <a:srgbClr val="000000"/>
                </a:solidFill>
                <a:latin typeface="Times New Roman"/>
                <a:ea typeface="宋体"/>
              </a:rPr>
              <a:t>输入信息序列是</a:t>
            </a:r>
            <a:r>
              <a:rPr kumimoji="0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sym typeface="Symbol" pitchFamily="18" charset="2"/>
              </a:rPr>
              <a:t>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b</a:t>
            </a:r>
            <a:r>
              <a:rPr kumimoji="0" lang="en-US" altLang="zh-CN" sz="2400" i="1" kern="0" baseline="-25000" dirty="0">
                <a:solidFill>
                  <a:srgbClr val="000000"/>
                </a:solidFill>
                <a:latin typeface="Times New Roman"/>
                <a:ea typeface="宋体"/>
              </a:rPr>
              <a:t>i</a:t>
            </a:r>
            <a:r>
              <a:rPr kumimoji="0" lang="en-US" altLang="zh-CN" sz="2400" kern="0" baseline="-25000" dirty="0">
                <a:solidFill>
                  <a:srgbClr val="000000"/>
                </a:solidFill>
                <a:latin typeface="Times New Roman"/>
                <a:ea typeface="宋体"/>
              </a:rPr>
              <a:t>-2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b</a:t>
            </a:r>
            <a:r>
              <a:rPr kumimoji="0" lang="en-US" altLang="zh-CN" sz="2400" i="1" kern="0" baseline="-25000" dirty="0">
                <a:solidFill>
                  <a:srgbClr val="000000"/>
                </a:solidFill>
                <a:latin typeface="Times New Roman"/>
                <a:ea typeface="宋体"/>
              </a:rPr>
              <a:t>i</a:t>
            </a:r>
            <a:r>
              <a:rPr kumimoji="0" lang="en-US" altLang="zh-CN" sz="2400" kern="0" baseline="-25000" dirty="0">
                <a:solidFill>
                  <a:srgbClr val="000000"/>
                </a:solidFill>
                <a:latin typeface="Times New Roman"/>
                <a:ea typeface="宋体"/>
              </a:rPr>
              <a:t>-1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b</a:t>
            </a:r>
            <a:r>
              <a:rPr kumimoji="0" lang="en-US" altLang="zh-CN" sz="2400" i="1" kern="0" baseline="-25000" dirty="0">
                <a:solidFill>
                  <a:srgbClr val="000000"/>
                </a:solidFill>
                <a:latin typeface="Times New Roman"/>
                <a:ea typeface="宋体"/>
              </a:rPr>
              <a:t>i</a:t>
            </a:r>
            <a:r>
              <a:rPr kumimoji="0" lang="en-US" altLang="zh-CN" sz="2400" i="1" kern="0" dirty="0">
                <a:solidFill>
                  <a:srgbClr val="000000"/>
                </a:solidFill>
                <a:latin typeface="Times New Roman"/>
                <a:ea typeface="宋体"/>
              </a:rPr>
              <a:t> b</a:t>
            </a:r>
            <a:r>
              <a:rPr kumimoji="0" lang="en-US" altLang="zh-CN" sz="2400" i="1" kern="0" baseline="-25000" dirty="0">
                <a:solidFill>
                  <a:srgbClr val="000000"/>
                </a:solidFill>
                <a:latin typeface="Times New Roman"/>
                <a:ea typeface="宋体"/>
              </a:rPr>
              <a:t>i</a:t>
            </a:r>
            <a:r>
              <a:rPr kumimoji="0" lang="en-US" altLang="zh-CN" sz="2400" kern="0" baseline="-25000" dirty="0">
                <a:solidFill>
                  <a:srgbClr val="000000"/>
                </a:solidFill>
                <a:latin typeface="Times New Roman"/>
                <a:ea typeface="宋体"/>
              </a:rPr>
              <a:t>+1</a:t>
            </a:r>
            <a:r>
              <a:rPr kumimoji="0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sym typeface="Symbol" pitchFamily="18" charset="2"/>
              </a:rPr>
              <a:t></a:t>
            </a:r>
            <a:r>
              <a:rPr kumimoji="0" lang="zh-CN" altLang="en-US" sz="2000" kern="0" dirty="0">
                <a:solidFill>
                  <a:srgbClr val="000000"/>
                </a:solidFill>
                <a:latin typeface="Times New Roman"/>
                <a:ea typeface="宋体"/>
              </a:rPr>
              <a:t>，</a:t>
            </a:r>
          </a:p>
          <a:p>
            <a:pPr marL="228600" indent="-228600">
              <a:lnSpc>
                <a:spcPct val="11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r>
              <a:rPr kumimoji="0" lang="zh-CN" altLang="en-US" sz="2000" kern="0" dirty="0">
                <a:solidFill>
                  <a:srgbClr val="000000"/>
                </a:solidFill>
                <a:latin typeface="Times New Roman"/>
                <a:ea typeface="宋体"/>
              </a:rPr>
              <a:t>当输入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b</a:t>
            </a:r>
            <a:r>
              <a:rPr kumimoji="0" lang="en-US" altLang="zh-CN" sz="2400" i="1" kern="0" baseline="-25000" dirty="0">
                <a:solidFill>
                  <a:srgbClr val="FF0000"/>
                </a:solidFill>
                <a:latin typeface="Times New Roman"/>
                <a:ea typeface="宋体"/>
              </a:rPr>
              <a:t>i</a:t>
            </a:r>
            <a:r>
              <a:rPr kumimoji="0" lang="zh-CN" altLang="en-US" sz="2000" kern="0" dirty="0">
                <a:solidFill>
                  <a:srgbClr val="000000"/>
                </a:solidFill>
                <a:latin typeface="Times New Roman"/>
                <a:ea typeface="宋体"/>
              </a:rPr>
              <a:t>时，此编码器输出</a:t>
            </a:r>
            <a:r>
              <a:rPr kumimoji="0" lang="en-US" altLang="zh-CN" sz="2400" kern="0" dirty="0">
                <a:solidFill>
                  <a:srgbClr val="FF0000"/>
                </a:solidFill>
                <a:latin typeface="Times New Roman"/>
                <a:ea typeface="宋体"/>
              </a:rPr>
              <a:t>3</a:t>
            </a:r>
            <a:r>
              <a:rPr kumimoji="0" lang="zh-CN" altLang="en-US" sz="2400" kern="0" dirty="0">
                <a:solidFill>
                  <a:srgbClr val="FF0000"/>
                </a:solidFill>
                <a:latin typeface="Times New Roman"/>
                <a:ea typeface="宋体"/>
              </a:rPr>
              <a:t>比特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c</a:t>
            </a:r>
            <a:r>
              <a:rPr kumimoji="0" lang="en-US" altLang="zh-CN" sz="2400" i="1" kern="0" baseline="-25000" dirty="0">
                <a:solidFill>
                  <a:srgbClr val="FF0000"/>
                </a:solidFill>
                <a:latin typeface="Times New Roman"/>
                <a:ea typeface="宋体"/>
              </a:rPr>
              <a:t>i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 d</a:t>
            </a:r>
            <a:r>
              <a:rPr kumimoji="0" lang="en-US" altLang="zh-CN" sz="2400" i="1" kern="0" baseline="-25000" dirty="0">
                <a:solidFill>
                  <a:srgbClr val="FF0000"/>
                </a:solidFill>
                <a:latin typeface="Times New Roman"/>
                <a:ea typeface="宋体"/>
              </a:rPr>
              <a:t>i</a:t>
            </a:r>
            <a:r>
              <a:rPr kumimoji="0" lang="en-US" altLang="zh-CN" sz="2400" i="1" kern="0" dirty="0">
                <a:solidFill>
                  <a:srgbClr val="FF0000"/>
                </a:solidFill>
                <a:latin typeface="Times New Roman"/>
                <a:ea typeface="宋体"/>
              </a:rPr>
              <a:t> </a:t>
            </a:r>
            <a:r>
              <a:rPr kumimoji="0" lang="en-US" altLang="zh-CN" sz="2400" i="1" kern="0" dirty="0" err="1">
                <a:solidFill>
                  <a:srgbClr val="FF0000"/>
                </a:solidFill>
                <a:latin typeface="Times New Roman"/>
                <a:ea typeface="宋体"/>
              </a:rPr>
              <a:t>e</a:t>
            </a:r>
            <a:r>
              <a:rPr kumimoji="0" lang="en-US" altLang="zh-CN" sz="2400" i="1" kern="0" baseline="-25000" dirty="0" err="1">
                <a:solidFill>
                  <a:srgbClr val="FF0000"/>
                </a:solidFill>
                <a:latin typeface="Times New Roman"/>
                <a:ea typeface="宋体"/>
              </a:rPr>
              <a:t>i</a:t>
            </a:r>
            <a:endParaRPr kumimoji="0" lang="en-US" altLang="zh-CN" sz="2400" kern="0" dirty="0">
              <a:solidFill>
                <a:srgbClr val="FF0000"/>
              </a:solidFill>
              <a:latin typeface="Times New Roman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59B2A-B068-4679-9BD2-AC0E2ED3B7F4}" type="slidenum">
              <a:rPr lang="en-US" altLang="zh-CN"/>
              <a:pPr>
                <a:defRPr/>
              </a:pPr>
              <a:t>87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96D71F-6A3E-4114-95BD-4279CCB58C1F}" type="slidenum">
              <a:rPr lang="en-US" altLang="zh-CN"/>
              <a:pPr>
                <a:defRPr/>
              </a:pPr>
              <a:t>88</a:t>
            </a:fld>
            <a:endParaRPr lang="en-US" altLang="zh-CN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6125" y="323850"/>
            <a:ext cx="2878138" cy="461963"/>
          </a:xfr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171450" lvl="1" indent="0">
              <a:spcBef>
                <a:spcPct val="0"/>
              </a:spcBef>
              <a:buFont typeface="Wingdings" pitchFamily="2" charset="2"/>
              <a:buNone/>
              <a:defRPr/>
            </a:pPr>
            <a:r>
              <a:rPr kumimoji="1" lang="zh-CN" altLang="en-US" b="1" kern="1200" dirty="0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编码器工作状态</a:t>
            </a:r>
          </a:p>
        </p:txBody>
      </p:sp>
      <p:graphicFrame>
        <p:nvGraphicFramePr>
          <p:cNvPr id="109891" name="Group 323"/>
          <p:cNvGraphicFramePr>
            <a:graphicFrameLocks noGrp="1"/>
          </p:cNvGraphicFramePr>
          <p:nvPr/>
        </p:nvGraphicFramePr>
        <p:xfrm>
          <a:off x="1403350" y="3860800"/>
          <a:ext cx="6445250" cy="2332038"/>
        </p:xfrm>
        <a:graphic>
          <a:graphicData uri="http://schemas.openxmlformats.org/drawingml/2006/table">
            <a:tbl>
              <a:tblPr/>
              <a:tblGrid>
                <a:gridCol w="1337057"/>
                <a:gridCol w="706220"/>
                <a:gridCol w="733993"/>
                <a:gridCol w="733993"/>
                <a:gridCol w="732009"/>
                <a:gridCol w="733993"/>
                <a:gridCol w="733993"/>
                <a:gridCol w="733993"/>
              </a:tblGrid>
              <a:tr h="591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zh-CN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en-US" altLang="zh-CN" sz="2000" b="0" i="1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8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en-US" altLang="zh-CN" sz="20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-2</a:t>
                      </a: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en-US" altLang="zh-CN" sz="20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  <a:r>
                        <a:rPr kumimoji="0" lang="en-US" altLang="zh-CN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 </a:t>
                      </a: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</a:t>
                      </a:r>
                      <a:r>
                        <a:rPr kumimoji="0" lang="en-US" altLang="zh-CN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 </a:t>
                      </a: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</a:t>
                      </a:r>
                      <a:r>
                        <a:rPr kumimoji="0" lang="en-US" altLang="zh-CN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2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状态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en-US" altLang="zh-CN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7" marR="91447"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91187" name="Group 249"/>
          <p:cNvGrpSpPr>
            <a:grpSpLocks/>
          </p:cNvGrpSpPr>
          <p:nvPr/>
        </p:nvGrpSpPr>
        <p:grpSpPr bwMode="auto">
          <a:xfrm>
            <a:off x="1019175" y="1163638"/>
            <a:ext cx="6389688" cy="2430462"/>
            <a:chOff x="1548" y="1224"/>
            <a:chExt cx="3487" cy="1531"/>
          </a:xfrm>
        </p:grpSpPr>
        <p:grpSp>
          <p:nvGrpSpPr>
            <p:cNvPr id="91189" name="Group 250"/>
            <p:cNvGrpSpPr>
              <a:grpSpLocks/>
            </p:cNvGrpSpPr>
            <p:nvPr/>
          </p:nvGrpSpPr>
          <p:grpSpPr bwMode="auto">
            <a:xfrm>
              <a:off x="1548" y="1224"/>
              <a:ext cx="3487" cy="1531"/>
              <a:chOff x="1548" y="1508"/>
              <a:chExt cx="2424" cy="850"/>
            </a:xfrm>
          </p:grpSpPr>
          <p:grpSp>
            <p:nvGrpSpPr>
              <p:cNvPr id="91191" name="Group 251"/>
              <p:cNvGrpSpPr>
                <a:grpSpLocks/>
              </p:cNvGrpSpPr>
              <p:nvPr/>
            </p:nvGrpSpPr>
            <p:grpSpPr bwMode="auto">
              <a:xfrm>
                <a:off x="1548" y="1621"/>
                <a:ext cx="2424" cy="737"/>
                <a:chOff x="4392" y="12588"/>
                <a:chExt cx="6060" cy="1842"/>
              </a:xfrm>
            </p:grpSpPr>
            <p:grpSp>
              <p:nvGrpSpPr>
                <p:cNvPr id="91194" name="Group 252"/>
                <p:cNvGrpSpPr>
                  <a:grpSpLocks/>
                </p:cNvGrpSpPr>
                <p:nvPr/>
              </p:nvGrpSpPr>
              <p:grpSpPr bwMode="auto">
                <a:xfrm>
                  <a:off x="4392" y="12588"/>
                  <a:ext cx="6060" cy="1842"/>
                  <a:chOff x="4392" y="12588"/>
                  <a:chExt cx="6060" cy="1842"/>
                </a:xfrm>
              </p:grpSpPr>
              <p:sp>
                <p:nvSpPr>
                  <p:cNvPr id="91196" name="Oval 253"/>
                  <p:cNvSpPr>
                    <a:spLocks noChangeArrowheads="1"/>
                  </p:cNvSpPr>
                  <p:nvPr/>
                </p:nvSpPr>
                <p:spPr bwMode="auto">
                  <a:xfrm>
                    <a:off x="9087" y="14325"/>
                    <a:ext cx="99" cy="9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200">
                      <a:latin typeface="Tahoma" pitchFamily="34" charset="0"/>
                    </a:endParaRPr>
                  </a:p>
                </p:txBody>
              </p:sp>
              <p:grpSp>
                <p:nvGrpSpPr>
                  <p:cNvPr id="91197" name="Group 254"/>
                  <p:cNvGrpSpPr>
                    <a:grpSpLocks/>
                  </p:cNvGrpSpPr>
                  <p:nvPr/>
                </p:nvGrpSpPr>
                <p:grpSpPr bwMode="auto">
                  <a:xfrm>
                    <a:off x="4392" y="12588"/>
                    <a:ext cx="6060" cy="1842"/>
                    <a:chOff x="4392" y="12588"/>
                    <a:chExt cx="6060" cy="1842"/>
                  </a:xfrm>
                </p:grpSpPr>
                <p:grpSp>
                  <p:nvGrpSpPr>
                    <p:cNvPr id="91198" name="Group 25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92" y="12588"/>
                      <a:ext cx="4311" cy="351"/>
                      <a:chOff x="3963" y="10695"/>
                      <a:chExt cx="4311" cy="351"/>
                    </a:xfrm>
                  </p:grpSpPr>
                  <p:grpSp>
                    <p:nvGrpSpPr>
                      <p:cNvPr id="91230" name="Group 25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209" y="10695"/>
                        <a:ext cx="1065" cy="339"/>
                        <a:chOff x="7209" y="10701"/>
                        <a:chExt cx="1065" cy="339"/>
                      </a:xfrm>
                    </p:grpSpPr>
                    <p:sp>
                      <p:nvSpPr>
                        <p:cNvPr id="91239" name="Text Box 257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773" y="10701"/>
                          <a:ext cx="501" cy="339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lIns="0" tIns="18000" rIns="0" bIns="0"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9pPr>
                        </a:lstStyle>
                        <a:p>
                          <a:pPr algn="ctr" eaLnBrk="1" hangingPunct="1">
                            <a:lnSpc>
                              <a:spcPct val="80000"/>
                            </a:lnSpc>
                            <a:spcBef>
                              <a:spcPct val="0"/>
                            </a:spcBef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i="1"/>
                            <a:t>b</a:t>
                          </a:r>
                          <a:r>
                            <a:rPr lang="en-US" altLang="zh-CN" sz="1800" i="1" baseline="-25000"/>
                            <a:t>i</a:t>
                          </a:r>
                          <a:r>
                            <a:rPr lang="en-US" altLang="zh-CN" sz="1800" baseline="-25000"/>
                            <a:t>-2</a:t>
                          </a:r>
                        </a:p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SzTx/>
                            <a:buFontTx/>
                            <a:buNone/>
                          </a:pPr>
                          <a:endParaRPr lang="en-US" altLang="zh-CN" sz="3600">
                            <a:latin typeface="Tahoma" pitchFamily="34" charset="0"/>
                          </a:endParaRPr>
                        </a:p>
                      </p:txBody>
                    </p:sp>
                    <p:sp>
                      <p:nvSpPr>
                        <p:cNvPr id="91240" name="Line 25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7209" y="10883"/>
                          <a:ext cx="555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91231" name="Group 25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963" y="10695"/>
                        <a:ext cx="2184" cy="351"/>
                        <a:chOff x="5028" y="10695"/>
                        <a:chExt cx="2184" cy="351"/>
                      </a:xfrm>
                    </p:grpSpPr>
                    <p:grpSp>
                      <p:nvGrpSpPr>
                        <p:cNvPr id="91235" name="Group 26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937" y="10701"/>
                          <a:ext cx="1275" cy="339"/>
                          <a:chOff x="5937" y="10701"/>
                          <a:chExt cx="1275" cy="339"/>
                        </a:xfrm>
                      </p:grpSpPr>
                      <p:sp>
                        <p:nvSpPr>
                          <p:cNvPr id="91237" name="Text Box 26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6711" y="10701"/>
                            <a:ext cx="501" cy="339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  <p:txBody>
                          <a:bodyPr tIns="18000"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ctr" eaLnBrk="1" hangingPunct="1">
                              <a:lnSpc>
                                <a:spcPct val="80000"/>
                              </a:lnSpc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1800" i="1"/>
                              <a:t>b</a:t>
                            </a:r>
                            <a:r>
                              <a:rPr lang="en-US" altLang="zh-CN" sz="1800" i="1" baseline="-25000"/>
                              <a:t>i</a:t>
                            </a:r>
                          </a:p>
                          <a:p>
                            <a:pPr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endParaRPr lang="en-US" altLang="zh-CN" sz="3600" i="1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1238" name="Line 26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937" y="10881"/>
                            <a:ext cx="762" cy="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sp>
                      <p:nvSpPr>
                        <p:cNvPr id="91236" name="Text Box 263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28" y="10695"/>
                          <a:ext cx="1251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tIns="0" bIns="0"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9pPr>
                        </a:lstStyle>
                        <a:p>
                          <a:pPr algn="just" eaLnBrk="1" hangingPunct="1">
                            <a:spcBef>
                              <a:spcPct val="0"/>
                            </a:spcBef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/>
                            <a:t>输入</a:t>
                          </a:r>
                          <a:r>
                            <a:rPr lang="en-US" altLang="zh-CN" sz="2000" i="1"/>
                            <a:t>b</a:t>
                          </a:r>
                          <a:r>
                            <a:rPr lang="en-US" altLang="zh-CN" sz="2000" i="1" baseline="-25000"/>
                            <a:t>i</a:t>
                          </a:r>
                        </a:p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SzTx/>
                            <a:buFontTx/>
                            <a:buNone/>
                          </a:pPr>
                          <a:endParaRPr lang="en-US" altLang="zh-CN" sz="3600">
                            <a:latin typeface="Tahoma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91232" name="Group 26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59" y="10695"/>
                        <a:ext cx="1065" cy="339"/>
                        <a:chOff x="7209" y="10701"/>
                        <a:chExt cx="1065" cy="339"/>
                      </a:xfrm>
                    </p:grpSpPr>
                    <p:sp>
                      <p:nvSpPr>
                        <p:cNvPr id="91233" name="Text Box 26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773" y="10701"/>
                          <a:ext cx="501" cy="339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lIns="0" tIns="18000" rIns="0"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9pPr>
                        </a:lstStyle>
                        <a:p>
                          <a:pPr algn="ctr" eaLnBrk="1" hangingPunct="1">
                            <a:lnSpc>
                              <a:spcPct val="80000"/>
                            </a:lnSpc>
                            <a:spcBef>
                              <a:spcPct val="0"/>
                            </a:spcBef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i="1"/>
                            <a:t>b</a:t>
                          </a:r>
                          <a:r>
                            <a:rPr lang="en-US" altLang="zh-CN" sz="1800" i="1" baseline="-25000"/>
                            <a:t>i</a:t>
                          </a:r>
                          <a:r>
                            <a:rPr lang="en-US" altLang="zh-CN" sz="1800" baseline="-25000"/>
                            <a:t>-1</a:t>
                          </a:r>
                        </a:p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SzTx/>
                            <a:buFontTx/>
                            <a:buNone/>
                          </a:pPr>
                          <a:endParaRPr lang="en-US" altLang="zh-CN" sz="3600">
                            <a:latin typeface="Tahoma" pitchFamily="34" charset="0"/>
                          </a:endParaRPr>
                        </a:p>
                      </p:txBody>
                    </p:sp>
                    <p:sp>
                      <p:nvSpPr>
                        <p:cNvPr id="91234" name="Line 26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7209" y="10883"/>
                          <a:ext cx="555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91199" name="Group 2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15" y="12921"/>
                      <a:ext cx="2208" cy="714"/>
                      <a:chOff x="6372" y="10536"/>
                      <a:chExt cx="2208" cy="714"/>
                    </a:xfrm>
                  </p:grpSpPr>
                  <p:sp>
                    <p:nvSpPr>
                      <p:cNvPr id="91224" name="Line 26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384" y="10548"/>
                        <a:ext cx="1005" cy="699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1225" name="Line 26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7593" y="10560"/>
                        <a:ext cx="897" cy="68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1226" name="Line 27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70" y="10536"/>
                        <a:ext cx="1017" cy="66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1227" name="Line 2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372" y="10548"/>
                        <a:ext cx="1953" cy="702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1228" name="Line 27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502" y="10563"/>
                        <a:ext cx="78" cy="657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1229" name="Line 27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387" y="10557"/>
                        <a:ext cx="0" cy="675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91200" name="Group 2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30" y="13470"/>
                      <a:ext cx="4122" cy="960"/>
                      <a:chOff x="6330" y="13470"/>
                      <a:chExt cx="4122" cy="960"/>
                    </a:xfrm>
                  </p:grpSpPr>
                  <p:grpSp>
                    <p:nvGrpSpPr>
                      <p:cNvPr id="91201" name="Group 27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218" y="13581"/>
                        <a:ext cx="3234" cy="742"/>
                        <a:chOff x="7218" y="13365"/>
                        <a:chExt cx="3234" cy="742"/>
                      </a:xfrm>
                    </p:grpSpPr>
                    <p:grpSp>
                      <p:nvGrpSpPr>
                        <p:cNvPr id="91208" name="Group 27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218" y="13377"/>
                          <a:ext cx="1878" cy="546"/>
                          <a:chOff x="7275" y="11211"/>
                          <a:chExt cx="1878" cy="546"/>
                        </a:xfrm>
                      </p:grpSpPr>
                      <p:sp>
                        <p:nvSpPr>
                          <p:cNvPr id="91219" name="AutoShape 277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7275" y="11211"/>
                            <a:ext cx="411" cy="387"/>
                          </a:xfrm>
                          <a:prstGeom prst="flowChartOr">
                            <a:avLst/>
                          </a:prstGeom>
                          <a:solidFill>
                            <a:srgbClr val="FFFFFF"/>
                          </a:solidFill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endParaRPr lang="zh-CN" altLang="en-US" sz="1200">
                              <a:latin typeface="Tahoma" pitchFamily="34" charset="0"/>
                            </a:endParaRPr>
                          </a:p>
                        </p:txBody>
                      </p:sp>
                      <p:grpSp>
                        <p:nvGrpSpPr>
                          <p:cNvPr id="91220" name="Group 278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7476" y="11595"/>
                            <a:ext cx="1566" cy="111"/>
                            <a:chOff x="7476" y="11595"/>
                            <a:chExt cx="1566" cy="111"/>
                          </a:xfrm>
                        </p:grpSpPr>
                        <p:sp>
                          <p:nvSpPr>
                            <p:cNvPr id="91222" name="Line 279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7476" y="11595"/>
                              <a:ext cx="0" cy="111"/>
                            </a:xfrm>
                            <a:prstGeom prst="line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91223" name="Line 280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7476" y="11700"/>
                              <a:ext cx="1566" cy="0"/>
                            </a:xfrm>
                            <a:prstGeom prst="line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 type="triangle" w="med" len="med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91221" name="AutoShape 281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9051" y="11652"/>
                            <a:ext cx="102" cy="105"/>
                          </a:xfrm>
                          <a:prstGeom prst="flowChartConnector">
                            <a:avLst/>
                          </a:prstGeom>
                          <a:solidFill>
                            <a:srgbClr val="FFFFFF"/>
                          </a:solidFill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endParaRPr lang="zh-CN" altLang="en-US" sz="1200">
                              <a:latin typeface="Tahoma" pitchFamily="34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1209" name="Group 28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8232" y="13365"/>
                          <a:ext cx="927" cy="387"/>
                          <a:chOff x="8289" y="11199"/>
                          <a:chExt cx="927" cy="387"/>
                        </a:xfrm>
                      </p:grpSpPr>
                      <p:sp>
                        <p:nvSpPr>
                          <p:cNvPr id="91216" name="AutoShape 28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8289" y="11199"/>
                            <a:ext cx="411" cy="387"/>
                          </a:xfrm>
                          <a:prstGeom prst="flowChartOr">
                            <a:avLst/>
                          </a:prstGeom>
                          <a:solidFill>
                            <a:srgbClr val="FFFFFF"/>
                          </a:solidFill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endParaRPr lang="zh-CN" altLang="en-US" sz="12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1217" name="Line 28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8697" y="11385"/>
                            <a:ext cx="429" cy="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1218" name="AutoShape 285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9114" y="11337"/>
                            <a:ext cx="102" cy="105"/>
                          </a:xfrm>
                          <a:prstGeom prst="flowChartConnector">
                            <a:avLst/>
                          </a:prstGeom>
                          <a:solidFill>
                            <a:srgbClr val="FFFFFF"/>
                          </a:solidFill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endParaRPr lang="zh-CN" altLang="en-US" sz="1200">
                              <a:latin typeface="Tahoma" pitchFamily="34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1210" name="Group 28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77" y="13539"/>
                          <a:ext cx="1275" cy="568"/>
                          <a:chOff x="9234" y="11372"/>
                          <a:chExt cx="1275" cy="568"/>
                        </a:xfrm>
                      </p:grpSpPr>
                      <p:sp>
                        <p:nvSpPr>
                          <p:cNvPr id="91211" name="Line 28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9234" y="11709"/>
                            <a:ext cx="360" cy="231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 type="triangle" w="med" len="med"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grpSp>
                        <p:nvGrpSpPr>
                          <p:cNvPr id="91212" name="Group 288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9258" y="11372"/>
                            <a:ext cx="1251" cy="390"/>
                            <a:chOff x="9258" y="11373"/>
                            <a:chExt cx="1251" cy="390"/>
                          </a:xfrm>
                        </p:grpSpPr>
                        <p:sp>
                          <p:nvSpPr>
                            <p:cNvPr id="91213" name="AutoShape 289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9594" y="11658"/>
                              <a:ext cx="102" cy="105"/>
                            </a:xfrm>
                            <a:prstGeom prst="flowChartConnector">
                              <a:avLst/>
                            </a:prstGeom>
                            <a:solidFill>
                              <a:srgbClr val="FFFFFF"/>
                            </a:solidFill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endParaRPr lang="zh-CN" altLang="en-US" sz="12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1214" name="Line 290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9705" y="11706"/>
                              <a:ext cx="768" cy="0"/>
                            </a:xfrm>
                            <a:prstGeom prst="line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 type="triangle" w="med" len="med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91215" name="Text Box 291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9258" y="11373"/>
                              <a:ext cx="1251" cy="35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ctr" eaLnBrk="1" hangingPunct="1">
                                <a:lnSpc>
                                  <a:spcPct val="80000"/>
                                </a:lnSpc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zh-CN" altLang="en-US" sz="1800"/>
                                <a:t>编码输出</a:t>
                              </a:r>
                              <a:endParaRPr lang="zh-CN" altLang="en-US" sz="3600">
                                <a:latin typeface="Tahoma" pitchFamily="34" charset="0"/>
                              </a:endParaRPr>
                            </a:p>
                          </p:txBody>
                        </p:sp>
                      </p:grpSp>
                    </p:grpSp>
                  </p:grpSp>
                  <p:sp>
                    <p:nvSpPr>
                      <p:cNvPr id="91202" name="Line 29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342" y="14391"/>
                        <a:ext cx="2742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91203" name="Group 29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8409" y="13470"/>
                        <a:ext cx="693" cy="960"/>
                        <a:chOff x="8466" y="11085"/>
                        <a:chExt cx="693" cy="960"/>
                      </a:xfrm>
                    </p:grpSpPr>
                    <p:sp>
                      <p:nvSpPr>
                        <p:cNvPr id="91205" name="Text Box 294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499" y="11412"/>
                          <a:ext cx="618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9pPr>
                        </a:lstStyle>
                        <a:p>
                          <a:pPr algn="ctr" eaLnBrk="1" hangingPunct="1">
                            <a:lnSpc>
                              <a:spcPct val="80000"/>
                            </a:lnSpc>
                            <a:spcBef>
                              <a:spcPct val="0"/>
                            </a:spcBef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i="1"/>
                            <a:t>d</a:t>
                          </a:r>
                          <a:r>
                            <a:rPr lang="en-US" altLang="zh-CN" sz="1800" i="1" baseline="-25000"/>
                            <a:t>i</a:t>
                          </a:r>
                          <a:endParaRPr lang="en-US" altLang="zh-CN" sz="3600">
                            <a:latin typeface="Tahoma" pitchFamily="34" charset="0"/>
                          </a:endParaRPr>
                        </a:p>
                      </p:txBody>
                    </p:sp>
                    <p:sp>
                      <p:nvSpPr>
                        <p:cNvPr id="91206" name="Text Box 29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466" y="11694"/>
                          <a:ext cx="618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tIns="36000" bIns="0"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9pPr>
                        </a:lstStyle>
                        <a:p>
                          <a:pPr algn="ctr" eaLnBrk="1" hangingPunct="1">
                            <a:lnSpc>
                              <a:spcPct val="80000"/>
                            </a:lnSpc>
                            <a:spcBef>
                              <a:spcPct val="0"/>
                            </a:spcBef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i="1"/>
                            <a:t>c</a:t>
                          </a:r>
                          <a:r>
                            <a:rPr lang="en-US" altLang="zh-CN" sz="1800" i="1" baseline="-25000"/>
                            <a:t>i</a:t>
                          </a:r>
                          <a:endParaRPr lang="en-US" altLang="zh-CN" sz="3600">
                            <a:latin typeface="Tahoma" pitchFamily="34" charset="0"/>
                          </a:endParaRPr>
                        </a:p>
                      </p:txBody>
                    </p:sp>
                    <p:sp>
                      <p:nvSpPr>
                        <p:cNvPr id="91207" name="Text Box 296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541" y="11085"/>
                          <a:ext cx="618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buChar char="n"/>
                            <a:defRPr sz="240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宋体" pitchFamily="2" charset="-122"/>
                            </a:defRPr>
                          </a:lvl9pPr>
                        </a:lstStyle>
                        <a:p>
                          <a:pPr algn="ctr" eaLnBrk="1" hangingPunct="1">
                            <a:lnSpc>
                              <a:spcPct val="80000"/>
                            </a:lnSpc>
                            <a:spcBef>
                              <a:spcPct val="0"/>
                            </a:spcBef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i="1"/>
                            <a:t>e</a:t>
                          </a:r>
                          <a:r>
                            <a:rPr lang="en-US" altLang="zh-CN" sz="1800" i="1" baseline="-25000"/>
                            <a:t>i</a:t>
                          </a:r>
                          <a:endParaRPr lang="en-US" altLang="zh-CN" sz="3600">
                            <a:latin typeface="Tahoma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91204" name="Line 29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330" y="13566"/>
                        <a:ext cx="0" cy="825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sp>
              <p:nvSpPr>
                <p:cNvPr id="91195" name="Arc 298"/>
                <p:cNvSpPr>
                  <a:spLocks/>
                </p:cNvSpPr>
                <p:nvPr/>
              </p:nvSpPr>
              <p:spPr bwMode="auto">
                <a:xfrm rot="2990657" flipH="1" flipV="1">
                  <a:off x="9184" y="13800"/>
                  <a:ext cx="285" cy="269"/>
                </a:xfrm>
                <a:custGeom>
                  <a:avLst/>
                  <a:gdLst>
                    <a:gd name="T0" fmla="*/ 0 w 21600"/>
                    <a:gd name="T1" fmla="*/ 0 h 21503"/>
                    <a:gd name="T2" fmla="*/ 0 w 21600"/>
                    <a:gd name="T3" fmla="*/ 0 h 21503"/>
                    <a:gd name="T4" fmla="*/ 0 w 21600"/>
                    <a:gd name="T5" fmla="*/ 0 h 2150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503" fill="none" extrusionOk="0">
                      <a:moveTo>
                        <a:pt x="2040" y="-1"/>
                      </a:moveTo>
                      <a:cubicBezTo>
                        <a:pt x="13129" y="1051"/>
                        <a:pt x="21600" y="10363"/>
                        <a:pt x="21600" y="21503"/>
                      </a:cubicBezTo>
                    </a:path>
                    <a:path w="21600" h="21503" stroke="0" extrusionOk="0">
                      <a:moveTo>
                        <a:pt x="2040" y="-1"/>
                      </a:moveTo>
                      <a:cubicBezTo>
                        <a:pt x="13129" y="1051"/>
                        <a:pt x="21600" y="10363"/>
                        <a:pt x="21600" y="21503"/>
                      </a:cubicBezTo>
                      <a:lnTo>
                        <a:pt x="0" y="21503"/>
                      </a:lnTo>
                      <a:lnTo>
                        <a:pt x="2040" y="-1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1192" name="Text Box 299"/>
              <p:cNvSpPr txBox="1">
                <a:spLocks noChangeArrowheads="1"/>
              </p:cNvSpPr>
              <p:nvPr/>
            </p:nvSpPr>
            <p:spPr bwMode="auto">
              <a:xfrm>
                <a:off x="2689" y="1508"/>
                <a:ext cx="156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/>
                  <a:t>M</a:t>
                </a:r>
                <a:r>
                  <a:rPr lang="en-US" altLang="zh-CN" sz="1800" baseline="-25000"/>
                  <a:t>2</a:t>
                </a:r>
                <a:endParaRPr lang="en-US" altLang="zh-CN" sz="3600">
                  <a:latin typeface="Tahoma" pitchFamily="34" charset="0"/>
                </a:endParaRPr>
              </a:p>
            </p:txBody>
          </p:sp>
          <p:sp>
            <p:nvSpPr>
              <p:cNvPr id="91193" name="Text Box 300"/>
              <p:cNvSpPr txBox="1">
                <a:spLocks noChangeArrowheads="1"/>
              </p:cNvSpPr>
              <p:nvPr/>
            </p:nvSpPr>
            <p:spPr bwMode="auto">
              <a:xfrm>
                <a:off x="3121" y="1508"/>
                <a:ext cx="156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/>
                  <a:t>M</a:t>
                </a:r>
                <a:r>
                  <a:rPr lang="en-US" altLang="zh-CN" sz="1800" baseline="-25000"/>
                  <a:t>3</a:t>
                </a:r>
                <a:endParaRPr lang="en-US" altLang="zh-CN" sz="3600">
                  <a:latin typeface="Tahoma" pitchFamily="34" charset="0"/>
                </a:endParaRPr>
              </a:p>
            </p:txBody>
          </p:sp>
        </p:grpSp>
        <p:sp>
          <p:nvSpPr>
            <p:cNvPr id="91190" name="Text Box 301"/>
            <p:cNvSpPr txBox="1">
              <a:spLocks noChangeArrowheads="1"/>
            </p:cNvSpPr>
            <p:nvPr/>
          </p:nvSpPr>
          <p:spPr bwMode="auto">
            <a:xfrm>
              <a:off x="2597" y="1253"/>
              <a:ext cx="242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/>
                <a:t>M</a:t>
              </a:r>
              <a:r>
                <a:rPr lang="en-US" altLang="zh-CN" sz="1600" baseline="-25000"/>
                <a:t>1</a:t>
              </a:r>
              <a:endParaRPr lang="en-US" altLang="zh-CN" sz="3200">
                <a:latin typeface="Tahoma" pitchFamily="34" charset="0"/>
              </a:endParaRPr>
            </a:p>
          </p:txBody>
        </p:sp>
      </p:grpSp>
      <p:graphicFrame>
        <p:nvGraphicFramePr>
          <p:cNvPr id="91188" name="Object 302"/>
          <p:cNvGraphicFramePr>
            <a:graphicFrameLocks noChangeAspect="1"/>
          </p:cNvGraphicFramePr>
          <p:nvPr/>
        </p:nvGraphicFramePr>
        <p:xfrm>
          <a:off x="6372225" y="279400"/>
          <a:ext cx="2454275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1" name="公式" r:id="rId3" imgW="1231900" imgH="685800" progId="Equation.3">
                  <p:embed/>
                </p:oleObj>
              </mc:Choice>
              <mc:Fallback>
                <p:oleObj name="公式" r:id="rId3" imgW="1231900" imgH="685800" progId="Equation.3">
                  <p:embed/>
                  <p:pic>
                    <p:nvPicPr>
                      <p:cNvPr id="0" name="Object 3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79400"/>
                        <a:ext cx="2454275" cy="1366838"/>
                      </a:xfrm>
                      <a:prstGeom prst="rect">
                        <a:avLst/>
                      </a:prstGeom>
                      <a:solidFill>
                        <a:srgbClr val="CC99FF">
                          <a:alpha val="30196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00125" y="1404938"/>
            <a:ext cx="40894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  <a:defRPr/>
            </a:pPr>
            <a:r>
              <a:rPr kumimoji="0" lang="zh-CN" altLang="en-US" sz="28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卷积码的</a:t>
            </a:r>
            <a:r>
              <a:rPr kumimoji="0" lang="zh-CN" altLang="en-US" sz="28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表述方法</a:t>
            </a:r>
            <a:r>
              <a:rPr kumimoji="0" lang="zh-CN" altLang="en-US" sz="28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kumimoji="0" lang="en-US" altLang="zh-CN" sz="2800" b="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6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357438"/>
            <a:ext cx="4857750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A5C67-AF11-4F4E-989E-5CC73183148F}" type="slidenum">
              <a:rPr lang="en-US" altLang="zh-CN"/>
              <a:pPr>
                <a:defRPr/>
              </a:pPr>
              <a:t>89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4"/>
          <p:cNvGraphicFramePr>
            <a:graphicFrameLocks noChangeAspect="1"/>
          </p:cNvGraphicFramePr>
          <p:nvPr/>
        </p:nvGraphicFramePr>
        <p:xfrm>
          <a:off x="2771775" y="1196975"/>
          <a:ext cx="589280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Visio" r:id="rId3" imgW="2584704" imgH="1846611" progId="Visio.Drawing.11">
                  <p:embed/>
                </p:oleObj>
              </mc:Choice>
              <mc:Fallback>
                <p:oleObj name="Visio" r:id="rId3" imgW="2584704" imgH="184661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196975"/>
                        <a:ext cx="5892800" cy="5273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矩形 5"/>
          <p:cNvSpPr>
            <a:spLocks noChangeArrowheads="1"/>
          </p:cNvSpPr>
          <p:nvPr/>
        </p:nvSpPr>
        <p:spPr bwMode="auto">
          <a:xfrm>
            <a:off x="395288" y="260350"/>
            <a:ext cx="314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CC"/>
              </a:buClr>
              <a:buSzPct val="66000"/>
              <a:buFont typeface="Wingdings" pitchFamily="2" charset="2"/>
              <a:buChar char="u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>
                <a:latin typeface="黑体" pitchFamily="49" charset="-122"/>
                <a:ea typeface="黑体" pitchFamily="49" charset="-122"/>
              </a:rPr>
              <a:t>差错控制方式：</a:t>
            </a:r>
          </a:p>
        </p:txBody>
      </p:sp>
      <p:pic>
        <p:nvPicPr>
          <p:cNvPr id="1024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133600"/>
            <a:ext cx="2071687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1CAFF8-005D-4C75-977E-2769164098A9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" b="12590"/>
          <a:stretch>
            <a:fillRect/>
          </a:stretch>
        </p:blipFill>
        <p:spPr bwMode="auto">
          <a:xfrm>
            <a:off x="3276600" y="2647950"/>
            <a:ext cx="5384800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929188"/>
            <a:ext cx="378618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矩形 174"/>
          <p:cNvSpPr/>
          <p:nvPr/>
        </p:nvSpPr>
        <p:spPr>
          <a:xfrm>
            <a:off x="500063" y="301625"/>
            <a:ext cx="4714875" cy="534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indent="-22860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5000"/>
              <a:defRPr/>
            </a:pPr>
            <a:r>
              <a:rPr kumimoji="0" lang="zh-CN" altLang="en-US" sz="3200" kern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卷积码的几何表述</a:t>
            </a:r>
          </a:p>
        </p:txBody>
      </p:sp>
      <p:sp>
        <p:nvSpPr>
          <p:cNvPr id="176" name="矩形 175"/>
          <p:cNvSpPr/>
          <p:nvPr/>
        </p:nvSpPr>
        <p:spPr>
          <a:xfrm>
            <a:off x="714375" y="1143000"/>
            <a:ext cx="1643063" cy="4984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lvl="1" indent="-228600">
              <a:lnSpc>
                <a:spcPts val="3500"/>
              </a:lnSpc>
              <a:spcBef>
                <a:spcPct val="20000"/>
              </a:spcBef>
              <a:buClr>
                <a:srgbClr val="FF0000"/>
              </a:buClr>
              <a:buSzPct val="75000"/>
              <a:defRPr/>
            </a:pPr>
            <a:r>
              <a:rPr kumimoji="0" lang="en-US" altLang="zh-CN" sz="2400" kern="0" dirty="0">
                <a:solidFill>
                  <a:srgbClr val="FF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1</a:t>
            </a:r>
            <a:r>
              <a:rPr kumimoji="0" lang="zh-CN" altLang="en-US" sz="2400" kern="0" dirty="0">
                <a:solidFill>
                  <a:srgbClr val="FF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码树图</a:t>
            </a:r>
            <a:endParaRPr kumimoji="0" lang="zh-CN" altLang="en-US" sz="2400" kern="0" dirty="0">
              <a:solidFill>
                <a:srgbClr val="FF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68" name="Rectangle 3"/>
          <p:cNvSpPr txBox="1">
            <a:spLocks noChangeArrowheads="1"/>
          </p:cNvSpPr>
          <p:nvPr/>
        </p:nvSpPr>
        <p:spPr bwMode="auto">
          <a:xfrm>
            <a:off x="785813" y="1773238"/>
            <a:ext cx="7572375" cy="4286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zh-CN" altLang="en-US" sz="20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以前面</a:t>
            </a:r>
            <a:r>
              <a:rPr kumimoji="0" lang="en-US" altLang="zh-CN" sz="20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(3, 1, 3)</a:t>
            </a:r>
            <a:r>
              <a:rPr kumimoji="0" lang="en-US" altLang="zh-CN" sz="20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0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卷积码为例：</a:t>
            </a:r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4286250" y="1773238"/>
            <a:ext cx="42148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并设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M</a:t>
            </a:r>
            <a:r>
              <a:rPr lang="en-US" altLang="zh-CN" sz="2000" b="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1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，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M</a:t>
            </a:r>
            <a:r>
              <a:rPr lang="en-US" altLang="zh-CN" sz="2000" b="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2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和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M</a:t>
            </a:r>
            <a:r>
              <a:rPr lang="en-US" altLang="zh-CN" sz="2000" b="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3 </a:t>
            </a:r>
            <a:r>
              <a:rPr lang="zh-CN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的初始状态 </a:t>
            </a:r>
            <a:r>
              <a:rPr lang="en-US" altLang="zh-CN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微软雅黑" pitchFamily="34" charset="-122"/>
                <a:cs typeface="Arial" charset="0"/>
              </a:rPr>
              <a:t>000   </a:t>
            </a:r>
            <a:endParaRPr lang="zh-CN" altLang="en-US" sz="2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微软雅黑" pitchFamily="34" charset="-122"/>
              <a:cs typeface="Arial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571625" y="2130425"/>
            <a:ext cx="1143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0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</a:t>
            </a: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n</a:t>
            </a:r>
            <a:r>
              <a:rPr kumimoji="0" lang="en-US" altLang="zh-CN" sz="20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, </a:t>
            </a: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k</a:t>
            </a:r>
            <a:r>
              <a:rPr kumimoji="0" lang="en-US" altLang="zh-CN" sz="20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, </a:t>
            </a:r>
            <a:r>
              <a:rPr kumimoji="0" lang="en-US" altLang="zh-CN" sz="2000" i="1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N</a:t>
            </a:r>
            <a:r>
              <a:rPr kumimoji="0" lang="en-US" altLang="zh-CN" sz="20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)  </a:t>
            </a:r>
            <a:endParaRPr lang="zh-CN" altLang="en-US" sz="2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6022A0-E387-4E0A-B649-84771AD9B91F}" type="slidenum">
              <a:rPr lang="en-US" altLang="zh-CN"/>
              <a:pPr>
                <a:defRPr/>
              </a:pPr>
              <a:t>90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矩形 175"/>
          <p:cNvSpPr/>
          <p:nvPr/>
        </p:nvSpPr>
        <p:spPr>
          <a:xfrm>
            <a:off x="207963" y="1085850"/>
            <a:ext cx="3000375" cy="5413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lvl="1" indent="-228600">
              <a:lnSpc>
                <a:spcPts val="3500"/>
              </a:lnSpc>
              <a:spcBef>
                <a:spcPct val="20000"/>
              </a:spcBef>
              <a:buClr>
                <a:srgbClr val="FF0000"/>
              </a:buClr>
              <a:buSzPct val="75000"/>
              <a:defRPr/>
            </a:pPr>
            <a:r>
              <a:rPr kumimoji="0" lang="en-US" altLang="zh-CN" sz="2400" kern="0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(3, 1, 3)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zh-CN" altLang="en-US" sz="2400" b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码树图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：</a:t>
            </a:r>
            <a:endParaRPr kumimoji="0" lang="zh-CN" altLang="en-US" sz="2400" b="0" kern="0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94211" name="Picture 1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52888"/>
            <a:ext cx="1500188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Picture 1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724025"/>
            <a:ext cx="2928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4213" name="Group 510"/>
          <p:cNvGrpSpPr>
            <a:grpSpLocks/>
          </p:cNvGrpSpPr>
          <p:nvPr/>
        </p:nvGrpSpPr>
        <p:grpSpPr bwMode="auto">
          <a:xfrm>
            <a:off x="2065338" y="293688"/>
            <a:ext cx="6886575" cy="5734050"/>
            <a:chOff x="810" y="533"/>
            <a:chExt cx="4338" cy="3682"/>
          </a:xfrm>
        </p:grpSpPr>
        <p:sp>
          <p:nvSpPr>
            <p:cNvPr id="94219" name="Freeform 347"/>
            <p:cNvSpPr>
              <a:spLocks/>
            </p:cNvSpPr>
            <p:nvPr/>
          </p:nvSpPr>
          <p:spPr bwMode="auto">
            <a:xfrm>
              <a:off x="1611" y="2474"/>
              <a:ext cx="2867" cy="1286"/>
            </a:xfrm>
            <a:custGeom>
              <a:avLst/>
              <a:gdLst>
                <a:gd name="T0" fmla="*/ 0 w 4619"/>
                <a:gd name="T1" fmla="*/ 2 h 2100"/>
                <a:gd name="T2" fmla="*/ 61 w 4619"/>
                <a:gd name="T3" fmla="*/ 4 h 2100"/>
                <a:gd name="T4" fmla="*/ 71 w 4619"/>
                <a:gd name="T5" fmla="*/ 26 h 2100"/>
                <a:gd name="T6" fmla="*/ 71 w 4619"/>
                <a:gd name="T7" fmla="*/ 103 h 2100"/>
                <a:gd name="T8" fmla="*/ 90 w 4619"/>
                <a:gd name="T9" fmla="*/ 116 h 2100"/>
                <a:gd name="T10" fmla="*/ 158 w 4619"/>
                <a:gd name="T11" fmla="*/ 119 h 2100"/>
                <a:gd name="T12" fmla="*/ 161 w 4619"/>
                <a:gd name="T13" fmla="*/ 171 h 2100"/>
                <a:gd name="T14" fmla="*/ 207 w 4619"/>
                <a:gd name="T15" fmla="*/ 176 h 2100"/>
                <a:gd name="T16" fmla="*/ 254 w 4619"/>
                <a:gd name="T17" fmla="*/ 171 h 2100"/>
                <a:gd name="T18" fmla="*/ 263 w 4619"/>
                <a:gd name="T19" fmla="*/ 146 h 2100"/>
                <a:gd name="T20" fmla="*/ 325 w 4619"/>
                <a:gd name="T21" fmla="*/ 146 h 2100"/>
                <a:gd name="T22" fmla="*/ 341 w 4619"/>
                <a:gd name="T23" fmla="*/ 160 h 2100"/>
                <a:gd name="T24" fmla="*/ 361 w 4619"/>
                <a:gd name="T25" fmla="*/ 159 h 2100"/>
                <a:gd name="T26" fmla="*/ 380 w 4619"/>
                <a:gd name="T27" fmla="*/ 159 h 2100"/>
                <a:gd name="T28" fmla="*/ 400 w 4619"/>
                <a:gd name="T29" fmla="*/ 159 h 2100"/>
                <a:gd name="T30" fmla="*/ 426 w 4619"/>
                <a:gd name="T31" fmla="*/ 159 h 21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619" h="2100">
                  <a:moveTo>
                    <a:pt x="0" y="23"/>
                  </a:moveTo>
                  <a:cubicBezTo>
                    <a:pt x="110" y="27"/>
                    <a:pt x="534" y="0"/>
                    <a:pt x="663" y="48"/>
                  </a:cubicBezTo>
                  <a:cubicBezTo>
                    <a:pt x="792" y="96"/>
                    <a:pt x="757" y="119"/>
                    <a:pt x="776" y="311"/>
                  </a:cubicBezTo>
                  <a:cubicBezTo>
                    <a:pt x="795" y="503"/>
                    <a:pt x="743" y="1027"/>
                    <a:pt x="776" y="1200"/>
                  </a:cubicBezTo>
                  <a:cubicBezTo>
                    <a:pt x="809" y="1373"/>
                    <a:pt x="820" y="1321"/>
                    <a:pt x="976" y="1350"/>
                  </a:cubicBezTo>
                  <a:cubicBezTo>
                    <a:pt x="1132" y="1379"/>
                    <a:pt x="1586" y="1269"/>
                    <a:pt x="1715" y="1375"/>
                  </a:cubicBezTo>
                  <a:cubicBezTo>
                    <a:pt x="1844" y="1481"/>
                    <a:pt x="1665" y="1878"/>
                    <a:pt x="1753" y="1989"/>
                  </a:cubicBezTo>
                  <a:cubicBezTo>
                    <a:pt x="1841" y="2100"/>
                    <a:pt x="2074" y="2039"/>
                    <a:pt x="2241" y="2039"/>
                  </a:cubicBezTo>
                  <a:cubicBezTo>
                    <a:pt x="2408" y="2039"/>
                    <a:pt x="2652" y="2045"/>
                    <a:pt x="2754" y="1989"/>
                  </a:cubicBezTo>
                  <a:cubicBezTo>
                    <a:pt x="2856" y="1933"/>
                    <a:pt x="2728" y="1751"/>
                    <a:pt x="2855" y="1701"/>
                  </a:cubicBezTo>
                  <a:cubicBezTo>
                    <a:pt x="2982" y="1651"/>
                    <a:pt x="3376" y="1661"/>
                    <a:pt x="3518" y="1688"/>
                  </a:cubicBezTo>
                  <a:cubicBezTo>
                    <a:pt x="3660" y="1715"/>
                    <a:pt x="3639" y="1836"/>
                    <a:pt x="3706" y="1863"/>
                  </a:cubicBezTo>
                  <a:cubicBezTo>
                    <a:pt x="3773" y="1890"/>
                    <a:pt x="3849" y="1852"/>
                    <a:pt x="3920" y="1850"/>
                  </a:cubicBezTo>
                  <a:cubicBezTo>
                    <a:pt x="3991" y="1848"/>
                    <a:pt x="4061" y="1853"/>
                    <a:pt x="4132" y="1851"/>
                  </a:cubicBezTo>
                  <a:cubicBezTo>
                    <a:pt x="4203" y="1849"/>
                    <a:pt x="4264" y="1840"/>
                    <a:pt x="4345" y="1838"/>
                  </a:cubicBezTo>
                  <a:cubicBezTo>
                    <a:pt x="4426" y="1836"/>
                    <a:pt x="4562" y="1838"/>
                    <a:pt x="4619" y="1838"/>
                  </a:cubicBezTo>
                </a:path>
              </a:pathLst>
            </a:custGeom>
            <a:noFill/>
            <a:ln w="15875" cap="flat">
              <a:solidFill>
                <a:schemeClr val="hlink"/>
              </a:solidFill>
              <a:prstDash val="lg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4220" name="Group 348"/>
            <p:cNvGrpSpPr>
              <a:grpSpLocks/>
            </p:cNvGrpSpPr>
            <p:nvPr/>
          </p:nvGrpSpPr>
          <p:grpSpPr bwMode="auto">
            <a:xfrm>
              <a:off x="4049" y="783"/>
              <a:ext cx="389" cy="3223"/>
              <a:chOff x="7569" y="7518"/>
              <a:chExt cx="627" cy="5262"/>
            </a:xfrm>
          </p:grpSpPr>
          <p:grpSp>
            <p:nvGrpSpPr>
              <p:cNvPr id="94354" name="Group 349"/>
              <p:cNvGrpSpPr>
                <a:grpSpLocks/>
              </p:cNvGrpSpPr>
              <p:nvPr/>
            </p:nvGrpSpPr>
            <p:grpSpPr bwMode="auto">
              <a:xfrm>
                <a:off x="7569" y="7518"/>
                <a:ext cx="627" cy="2652"/>
                <a:chOff x="7551" y="7518"/>
                <a:chExt cx="627" cy="2652"/>
              </a:xfrm>
            </p:grpSpPr>
            <p:sp>
              <p:nvSpPr>
                <p:cNvPr id="94364" name="Text Box 350"/>
                <p:cNvSpPr txBox="1">
                  <a:spLocks noChangeArrowheads="1"/>
                </p:cNvSpPr>
                <p:nvPr/>
              </p:nvSpPr>
              <p:spPr bwMode="auto">
                <a:xfrm>
                  <a:off x="7551" y="7518"/>
                  <a:ext cx="627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000</a:t>
                  </a:r>
                </a:p>
              </p:txBody>
            </p:sp>
            <p:sp>
              <p:nvSpPr>
                <p:cNvPr id="94365" name="Text Box 351"/>
                <p:cNvSpPr txBox="1">
                  <a:spLocks noChangeArrowheads="1"/>
                </p:cNvSpPr>
                <p:nvPr/>
              </p:nvSpPr>
              <p:spPr bwMode="auto">
                <a:xfrm>
                  <a:off x="7551" y="7836"/>
                  <a:ext cx="55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111</a:t>
                  </a:r>
                </a:p>
              </p:txBody>
            </p:sp>
            <p:sp>
              <p:nvSpPr>
                <p:cNvPr id="94366" name="Text Box 352"/>
                <p:cNvSpPr txBox="1">
                  <a:spLocks noChangeArrowheads="1"/>
                </p:cNvSpPr>
                <p:nvPr/>
              </p:nvSpPr>
              <p:spPr bwMode="auto">
                <a:xfrm>
                  <a:off x="7551" y="8166"/>
                  <a:ext cx="61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001</a:t>
                  </a:r>
                </a:p>
              </p:txBody>
            </p:sp>
            <p:sp>
              <p:nvSpPr>
                <p:cNvPr id="94367" name="Text Box 353"/>
                <p:cNvSpPr txBox="1">
                  <a:spLocks noChangeArrowheads="1"/>
                </p:cNvSpPr>
                <p:nvPr/>
              </p:nvSpPr>
              <p:spPr bwMode="auto">
                <a:xfrm>
                  <a:off x="7551" y="8508"/>
                  <a:ext cx="624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110</a:t>
                  </a:r>
                </a:p>
              </p:txBody>
            </p:sp>
            <p:sp>
              <p:nvSpPr>
                <p:cNvPr id="94368" name="Text Box 354"/>
                <p:cNvSpPr txBox="1">
                  <a:spLocks noChangeArrowheads="1"/>
                </p:cNvSpPr>
                <p:nvPr/>
              </p:nvSpPr>
              <p:spPr bwMode="auto">
                <a:xfrm>
                  <a:off x="7551" y="8805"/>
                  <a:ext cx="603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011</a:t>
                  </a:r>
                </a:p>
              </p:txBody>
            </p:sp>
            <p:sp>
              <p:nvSpPr>
                <p:cNvPr id="94369" name="Text Box 355"/>
                <p:cNvSpPr txBox="1">
                  <a:spLocks noChangeArrowheads="1"/>
                </p:cNvSpPr>
                <p:nvPr/>
              </p:nvSpPr>
              <p:spPr bwMode="auto">
                <a:xfrm>
                  <a:off x="7551" y="9138"/>
                  <a:ext cx="576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100</a:t>
                  </a:r>
                </a:p>
              </p:txBody>
            </p:sp>
            <p:sp>
              <p:nvSpPr>
                <p:cNvPr id="94370" name="Text Box 356"/>
                <p:cNvSpPr txBox="1">
                  <a:spLocks noChangeArrowheads="1"/>
                </p:cNvSpPr>
                <p:nvPr/>
              </p:nvSpPr>
              <p:spPr bwMode="auto">
                <a:xfrm>
                  <a:off x="7551" y="9459"/>
                  <a:ext cx="61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010</a:t>
                  </a:r>
                </a:p>
              </p:txBody>
            </p:sp>
            <p:sp>
              <p:nvSpPr>
                <p:cNvPr id="94371" name="Text Box 357"/>
                <p:cNvSpPr txBox="1">
                  <a:spLocks noChangeArrowheads="1"/>
                </p:cNvSpPr>
                <p:nvPr/>
              </p:nvSpPr>
              <p:spPr bwMode="auto">
                <a:xfrm>
                  <a:off x="7551" y="9774"/>
                  <a:ext cx="576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101</a:t>
                  </a:r>
                </a:p>
              </p:txBody>
            </p:sp>
          </p:grpSp>
          <p:grpSp>
            <p:nvGrpSpPr>
              <p:cNvPr id="94355" name="Group 358"/>
              <p:cNvGrpSpPr>
                <a:grpSpLocks/>
              </p:cNvGrpSpPr>
              <p:nvPr/>
            </p:nvGrpSpPr>
            <p:grpSpPr bwMode="auto">
              <a:xfrm>
                <a:off x="7575" y="10128"/>
                <a:ext cx="615" cy="2652"/>
                <a:chOff x="7599" y="10128"/>
                <a:chExt cx="615" cy="2652"/>
              </a:xfrm>
            </p:grpSpPr>
            <p:sp>
              <p:nvSpPr>
                <p:cNvPr id="94356" name="Text Box 359"/>
                <p:cNvSpPr txBox="1">
                  <a:spLocks noChangeArrowheads="1"/>
                </p:cNvSpPr>
                <p:nvPr/>
              </p:nvSpPr>
              <p:spPr bwMode="auto">
                <a:xfrm>
                  <a:off x="7599" y="10128"/>
                  <a:ext cx="564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000</a:t>
                  </a:r>
                </a:p>
              </p:txBody>
            </p:sp>
            <p:sp>
              <p:nvSpPr>
                <p:cNvPr id="94357" name="Text Box 360"/>
                <p:cNvSpPr txBox="1">
                  <a:spLocks noChangeArrowheads="1"/>
                </p:cNvSpPr>
                <p:nvPr/>
              </p:nvSpPr>
              <p:spPr bwMode="auto">
                <a:xfrm>
                  <a:off x="7599" y="10446"/>
                  <a:ext cx="564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111</a:t>
                  </a:r>
                </a:p>
              </p:txBody>
            </p:sp>
            <p:sp>
              <p:nvSpPr>
                <p:cNvPr id="94358" name="Text Box 361"/>
                <p:cNvSpPr txBox="1">
                  <a:spLocks noChangeArrowheads="1"/>
                </p:cNvSpPr>
                <p:nvPr/>
              </p:nvSpPr>
              <p:spPr bwMode="auto">
                <a:xfrm>
                  <a:off x="7599" y="10776"/>
                  <a:ext cx="59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001</a:t>
                  </a:r>
                </a:p>
              </p:txBody>
            </p:sp>
            <p:sp>
              <p:nvSpPr>
                <p:cNvPr id="94359" name="Text Box 362"/>
                <p:cNvSpPr txBox="1">
                  <a:spLocks noChangeArrowheads="1"/>
                </p:cNvSpPr>
                <p:nvPr/>
              </p:nvSpPr>
              <p:spPr bwMode="auto">
                <a:xfrm>
                  <a:off x="7599" y="11118"/>
                  <a:ext cx="564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110</a:t>
                  </a:r>
                </a:p>
              </p:txBody>
            </p:sp>
            <p:sp>
              <p:nvSpPr>
                <p:cNvPr id="94360" name="Text Box 363"/>
                <p:cNvSpPr txBox="1">
                  <a:spLocks noChangeArrowheads="1"/>
                </p:cNvSpPr>
                <p:nvPr/>
              </p:nvSpPr>
              <p:spPr bwMode="auto">
                <a:xfrm>
                  <a:off x="7599" y="11415"/>
                  <a:ext cx="576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011</a:t>
                  </a:r>
                </a:p>
              </p:txBody>
            </p:sp>
            <p:sp>
              <p:nvSpPr>
                <p:cNvPr id="94361" name="Text Box 364"/>
                <p:cNvSpPr txBox="1">
                  <a:spLocks noChangeArrowheads="1"/>
                </p:cNvSpPr>
                <p:nvPr/>
              </p:nvSpPr>
              <p:spPr bwMode="auto">
                <a:xfrm>
                  <a:off x="7599" y="11748"/>
                  <a:ext cx="615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100</a:t>
                  </a:r>
                </a:p>
              </p:txBody>
            </p:sp>
            <p:sp>
              <p:nvSpPr>
                <p:cNvPr id="94362" name="Text Box 365"/>
                <p:cNvSpPr txBox="1">
                  <a:spLocks noChangeArrowheads="1"/>
                </p:cNvSpPr>
                <p:nvPr/>
              </p:nvSpPr>
              <p:spPr bwMode="auto">
                <a:xfrm>
                  <a:off x="7599" y="12069"/>
                  <a:ext cx="606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010</a:t>
                  </a:r>
                </a:p>
              </p:txBody>
            </p:sp>
            <p:sp>
              <p:nvSpPr>
                <p:cNvPr id="94363" name="Text Box 366"/>
                <p:cNvSpPr txBox="1">
                  <a:spLocks noChangeArrowheads="1"/>
                </p:cNvSpPr>
                <p:nvPr/>
              </p:nvSpPr>
              <p:spPr bwMode="auto">
                <a:xfrm>
                  <a:off x="7599" y="12384"/>
                  <a:ext cx="576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101</a:t>
                  </a:r>
                </a:p>
              </p:txBody>
            </p:sp>
          </p:grpSp>
        </p:grpSp>
        <p:sp>
          <p:nvSpPr>
            <p:cNvPr id="94221" name="Text Box 367"/>
            <p:cNvSpPr txBox="1">
              <a:spLocks noChangeArrowheads="1"/>
            </p:cNvSpPr>
            <p:nvPr/>
          </p:nvSpPr>
          <p:spPr bwMode="auto">
            <a:xfrm>
              <a:off x="3458" y="893"/>
              <a:ext cx="356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514"/>
                  </a:solidFill>
                </a:rPr>
                <a:t>000</a:t>
              </a:r>
            </a:p>
          </p:txBody>
        </p:sp>
        <p:sp>
          <p:nvSpPr>
            <p:cNvPr id="94222" name="Text Box 368"/>
            <p:cNvSpPr txBox="1">
              <a:spLocks noChangeArrowheads="1"/>
            </p:cNvSpPr>
            <p:nvPr/>
          </p:nvSpPr>
          <p:spPr bwMode="auto">
            <a:xfrm>
              <a:off x="3454" y="2880"/>
              <a:ext cx="36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514"/>
                  </a:solidFill>
                </a:rPr>
                <a:t>100</a:t>
              </a:r>
            </a:p>
          </p:txBody>
        </p:sp>
        <p:sp>
          <p:nvSpPr>
            <p:cNvPr id="94223" name="Text Box 369"/>
            <p:cNvSpPr txBox="1">
              <a:spLocks noChangeArrowheads="1"/>
            </p:cNvSpPr>
            <p:nvPr/>
          </p:nvSpPr>
          <p:spPr bwMode="auto">
            <a:xfrm>
              <a:off x="3460" y="1285"/>
              <a:ext cx="351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514"/>
                  </a:solidFill>
                </a:rPr>
                <a:t>111</a:t>
              </a:r>
            </a:p>
          </p:txBody>
        </p:sp>
        <p:sp>
          <p:nvSpPr>
            <p:cNvPr id="94224" name="Text Box 370"/>
            <p:cNvSpPr txBox="1">
              <a:spLocks noChangeArrowheads="1"/>
            </p:cNvSpPr>
            <p:nvPr/>
          </p:nvSpPr>
          <p:spPr bwMode="auto">
            <a:xfrm>
              <a:off x="3427" y="2481"/>
              <a:ext cx="417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514"/>
                  </a:solidFill>
                </a:rPr>
                <a:t>011</a:t>
              </a:r>
            </a:p>
          </p:txBody>
        </p:sp>
        <p:sp>
          <p:nvSpPr>
            <p:cNvPr id="94225" name="Text Box 371"/>
            <p:cNvSpPr txBox="1">
              <a:spLocks noChangeArrowheads="1"/>
            </p:cNvSpPr>
            <p:nvPr/>
          </p:nvSpPr>
          <p:spPr bwMode="auto">
            <a:xfrm>
              <a:off x="3441" y="1686"/>
              <a:ext cx="39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514"/>
                  </a:solidFill>
                </a:rPr>
                <a:t>001</a:t>
              </a:r>
            </a:p>
          </p:txBody>
        </p:sp>
        <p:sp>
          <p:nvSpPr>
            <p:cNvPr id="94226" name="Text Box 372"/>
            <p:cNvSpPr txBox="1">
              <a:spLocks noChangeArrowheads="1"/>
            </p:cNvSpPr>
            <p:nvPr/>
          </p:nvSpPr>
          <p:spPr bwMode="auto">
            <a:xfrm>
              <a:off x="3441" y="3672"/>
              <a:ext cx="39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514"/>
                  </a:solidFill>
                </a:rPr>
                <a:t>101</a:t>
              </a:r>
            </a:p>
          </p:txBody>
        </p:sp>
        <p:sp>
          <p:nvSpPr>
            <p:cNvPr id="94227" name="Text Box 373"/>
            <p:cNvSpPr txBox="1">
              <a:spLocks noChangeArrowheads="1"/>
            </p:cNvSpPr>
            <p:nvPr/>
          </p:nvSpPr>
          <p:spPr bwMode="auto">
            <a:xfrm>
              <a:off x="3449" y="2099"/>
              <a:ext cx="37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514"/>
                  </a:solidFill>
                </a:rPr>
                <a:t>110</a:t>
              </a:r>
            </a:p>
          </p:txBody>
        </p:sp>
        <p:sp>
          <p:nvSpPr>
            <p:cNvPr id="94228" name="Text Box 374"/>
            <p:cNvSpPr txBox="1">
              <a:spLocks noChangeArrowheads="1"/>
            </p:cNvSpPr>
            <p:nvPr/>
          </p:nvSpPr>
          <p:spPr bwMode="auto">
            <a:xfrm>
              <a:off x="3458" y="3272"/>
              <a:ext cx="35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514"/>
                  </a:solidFill>
                </a:rPr>
                <a:t>010</a:t>
              </a:r>
            </a:p>
          </p:txBody>
        </p:sp>
        <p:grpSp>
          <p:nvGrpSpPr>
            <p:cNvPr id="94229" name="Group 376"/>
            <p:cNvGrpSpPr>
              <a:grpSpLocks/>
            </p:cNvGrpSpPr>
            <p:nvPr/>
          </p:nvGrpSpPr>
          <p:grpSpPr bwMode="auto">
            <a:xfrm>
              <a:off x="2870" y="1079"/>
              <a:ext cx="403" cy="2633"/>
              <a:chOff x="2682" y="1132"/>
              <a:chExt cx="402" cy="2410"/>
            </a:xfrm>
          </p:grpSpPr>
          <p:sp>
            <p:nvSpPr>
              <p:cNvPr id="94350" name="Text Box 377"/>
              <p:cNvSpPr txBox="1">
                <a:spLocks noChangeArrowheads="1"/>
              </p:cNvSpPr>
              <p:nvPr/>
            </p:nvSpPr>
            <p:spPr bwMode="auto">
              <a:xfrm>
                <a:off x="2709" y="1878"/>
                <a:ext cx="349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0409" tIns="35204" rIns="70409" bIns="35204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000514"/>
                    </a:solidFill>
                  </a:rPr>
                  <a:t>111</a:t>
                </a:r>
              </a:p>
            </p:txBody>
          </p:sp>
          <p:sp>
            <p:nvSpPr>
              <p:cNvPr id="94351" name="Text Box 378"/>
              <p:cNvSpPr txBox="1">
                <a:spLocks noChangeArrowheads="1"/>
              </p:cNvSpPr>
              <p:nvPr/>
            </p:nvSpPr>
            <p:spPr bwMode="auto">
              <a:xfrm>
                <a:off x="2709" y="1132"/>
                <a:ext cx="349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0409" tIns="35204" rIns="70409" bIns="35204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000514"/>
                    </a:solidFill>
                  </a:rPr>
                  <a:t>000</a:t>
                </a:r>
              </a:p>
            </p:txBody>
          </p:sp>
          <p:sp>
            <p:nvSpPr>
              <p:cNvPr id="94352" name="Text Box 379"/>
              <p:cNvSpPr txBox="1">
                <a:spLocks noChangeArrowheads="1"/>
              </p:cNvSpPr>
              <p:nvPr/>
            </p:nvSpPr>
            <p:spPr bwMode="auto">
              <a:xfrm>
                <a:off x="2682" y="2592"/>
                <a:ext cx="402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0409" tIns="35204" rIns="70409" bIns="35204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000514"/>
                    </a:solidFill>
                  </a:rPr>
                  <a:t>001</a:t>
                </a:r>
              </a:p>
            </p:txBody>
          </p:sp>
          <p:sp>
            <p:nvSpPr>
              <p:cNvPr id="94353" name="Text Box 380"/>
              <p:cNvSpPr txBox="1">
                <a:spLocks noChangeArrowheads="1"/>
              </p:cNvSpPr>
              <p:nvPr/>
            </p:nvSpPr>
            <p:spPr bwMode="auto">
              <a:xfrm>
                <a:off x="2706" y="3320"/>
                <a:ext cx="355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0409" tIns="35204" rIns="70409" bIns="35204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000514"/>
                    </a:solidFill>
                  </a:rPr>
                  <a:t>110</a:t>
                </a:r>
              </a:p>
            </p:txBody>
          </p:sp>
        </p:grpSp>
        <p:sp>
          <p:nvSpPr>
            <p:cNvPr id="94230" name="Text Box 381"/>
            <p:cNvSpPr txBox="1">
              <a:spLocks noChangeArrowheads="1"/>
            </p:cNvSpPr>
            <p:nvPr/>
          </p:nvSpPr>
          <p:spPr bwMode="auto">
            <a:xfrm>
              <a:off x="2767" y="828"/>
              <a:ext cx="48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c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2</a:t>
              </a:r>
              <a:r>
                <a:rPr lang="en-US" altLang="zh-CN" sz="2000" i="1">
                  <a:solidFill>
                    <a:srgbClr val="000514"/>
                  </a:solidFill>
                </a:rPr>
                <a:t>d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2</a:t>
              </a:r>
              <a:r>
                <a:rPr lang="en-US" altLang="zh-CN" sz="2000" i="1">
                  <a:solidFill>
                    <a:srgbClr val="000514"/>
                  </a:solidFill>
                </a:rPr>
                <a:t>e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2</a:t>
              </a:r>
            </a:p>
          </p:txBody>
        </p:sp>
        <p:sp>
          <p:nvSpPr>
            <p:cNvPr id="94231" name="Text Box 382"/>
            <p:cNvSpPr txBox="1">
              <a:spLocks noChangeArrowheads="1"/>
            </p:cNvSpPr>
            <p:nvPr/>
          </p:nvSpPr>
          <p:spPr bwMode="auto">
            <a:xfrm>
              <a:off x="1557" y="3973"/>
              <a:ext cx="297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信息位	   </a:t>
              </a:r>
              <a:r>
                <a:rPr lang="en-US" altLang="zh-CN" sz="200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	    1	       0	       1</a:t>
              </a:r>
            </a:p>
          </p:txBody>
        </p:sp>
        <p:grpSp>
          <p:nvGrpSpPr>
            <p:cNvPr id="94232" name="Group 383"/>
            <p:cNvGrpSpPr>
              <a:grpSpLocks/>
            </p:cNvGrpSpPr>
            <p:nvPr/>
          </p:nvGrpSpPr>
          <p:grpSpPr bwMode="auto">
            <a:xfrm>
              <a:off x="3299" y="1079"/>
              <a:ext cx="592" cy="2793"/>
              <a:chOff x="6264" y="6621"/>
              <a:chExt cx="954" cy="4560"/>
            </a:xfrm>
          </p:grpSpPr>
          <p:grpSp>
            <p:nvGrpSpPr>
              <p:cNvPr id="94334" name="Group 384"/>
              <p:cNvGrpSpPr>
                <a:grpSpLocks/>
              </p:cNvGrpSpPr>
              <p:nvPr/>
            </p:nvGrpSpPr>
            <p:grpSpPr bwMode="auto">
              <a:xfrm>
                <a:off x="6276" y="6621"/>
                <a:ext cx="942" cy="654"/>
                <a:chOff x="6876" y="4323"/>
                <a:chExt cx="942" cy="654"/>
              </a:xfrm>
            </p:grpSpPr>
            <p:sp>
              <p:nvSpPr>
                <p:cNvPr id="94347" name="Line 385"/>
                <p:cNvSpPr>
                  <a:spLocks noChangeShapeType="1"/>
                </p:cNvSpPr>
                <p:nvPr/>
              </p:nvSpPr>
              <p:spPr bwMode="auto">
                <a:xfrm>
                  <a:off x="6888" y="4332"/>
                  <a:ext cx="9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48" name="Line 386"/>
                <p:cNvSpPr>
                  <a:spLocks noChangeShapeType="1"/>
                </p:cNvSpPr>
                <p:nvPr/>
              </p:nvSpPr>
              <p:spPr bwMode="auto">
                <a:xfrm>
                  <a:off x="6876" y="4977"/>
                  <a:ext cx="93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49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6885" y="4323"/>
                  <a:ext cx="0" cy="65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335" name="Group 388"/>
              <p:cNvGrpSpPr>
                <a:grpSpLocks/>
              </p:cNvGrpSpPr>
              <p:nvPr/>
            </p:nvGrpSpPr>
            <p:grpSpPr bwMode="auto">
              <a:xfrm>
                <a:off x="6264" y="7923"/>
                <a:ext cx="942" cy="654"/>
                <a:chOff x="6876" y="4323"/>
                <a:chExt cx="942" cy="654"/>
              </a:xfrm>
            </p:grpSpPr>
            <p:sp>
              <p:nvSpPr>
                <p:cNvPr id="94344" name="Line 389"/>
                <p:cNvSpPr>
                  <a:spLocks noChangeShapeType="1"/>
                </p:cNvSpPr>
                <p:nvPr/>
              </p:nvSpPr>
              <p:spPr bwMode="auto">
                <a:xfrm>
                  <a:off x="6888" y="4332"/>
                  <a:ext cx="9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45" name="Line 390"/>
                <p:cNvSpPr>
                  <a:spLocks noChangeShapeType="1"/>
                </p:cNvSpPr>
                <p:nvPr/>
              </p:nvSpPr>
              <p:spPr bwMode="auto">
                <a:xfrm>
                  <a:off x="6876" y="4977"/>
                  <a:ext cx="93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46" name="Line 391"/>
                <p:cNvSpPr>
                  <a:spLocks noChangeShapeType="1"/>
                </p:cNvSpPr>
                <p:nvPr/>
              </p:nvSpPr>
              <p:spPr bwMode="auto">
                <a:xfrm flipV="1">
                  <a:off x="6885" y="4323"/>
                  <a:ext cx="0" cy="65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336" name="Group 392"/>
              <p:cNvGrpSpPr>
                <a:grpSpLocks/>
              </p:cNvGrpSpPr>
              <p:nvPr/>
            </p:nvGrpSpPr>
            <p:grpSpPr bwMode="auto">
              <a:xfrm>
                <a:off x="6276" y="9213"/>
                <a:ext cx="942" cy="654"/>
                <a:chOff x="6876" y="4323"/>
                <a:chExt cx="942" cy="654"/>
              </a:xfrm>
            </p:grpSpPr>
            <p:sp>
              <p:nvSpPr>
                <p:cNvPr id="94341" name="Line 393"/>
                <p:cNvSpPr>
                  <a:spLocks noChangeShapeType="1"/>
                </p:cNvSpPr>
                <p:nvPr/>
              </p:nvSpPr>
              <p:spPr bwMode="auto">
                <a:xfrm>
                  <a:off x="6888" y="4332"/>
                  <a:ext cx="9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42" name="Line 394"/>
                <p:cNvSpPr>
                  <a:spLocks noChangeShapeType="1"/>
                </p:cNvSpPr>
                <p:nvPr/>
              </p:nvSpPr>
              <p:spPr bwMode="auto">
                <a:xfrm>
                  <a:off x="6876" y="4977"/>
                  <a:ext cx="93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43" name="Line 395"/>
                <p:cNvSpPr>
                  <a:spLocks noChangeShapeType="1"/>
                </p:cNvSpPr>
                <p:nvPr/>
              </p:nvSpPr>
              <p:spPr bwMode="auto">
                <a:xfrm flipV="1">
                  <a:off x="6885" y="4323"/>
                  <a:ext cx="0" cy="65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337" name="Group 396"/>
              <p:cNvGrpSpPr>
                <a:grpSpLocks/>
              </p:cNvGrpSpPr>
              <p:nvPr/>
            </p:nvGrpSpPr>
            <p:grpSpPr bwMode="auto">
              <a:xfrm>
                <a:off x="6264" y="10527"/>
                <a:ext cx="942" cy="654"/>
                <a:chOff x="6876" y="4323"/>
                <a:chExt cx="942" cy="654"/>
              </a:xfrm>
            </p:grpSpPr>
            <p:sp>
              <p:nvSpPr>
                <p:cNvPr id="94338" name="Line 397"/>
                <p:cNvSpPr>
                  <a:spLocks noChangeShapeType="1"/>
                </p:cNvSpPr>
                <p:nvPr/>
              </p:nvSpPr>
              <p:spPr bwMode="auto">
                <a:xfrm>
                  <a:off x="6888" y="4332"/>
                  <a:ext cx="9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39" name="Line 398"/>
                <p:cNvSpPr>
                  <a:spLocks noChangeShapeType="1"/>
                </p:cNvSpPr>
                <p:nvPr/>
              </p:nvSpPr>
              <p:spPr bwMode="auto">
                <a:xfrm>
                  <a:off x="6876" y="4977"/>
                  <a:ext cx="93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40" name="Line 399"/>
                <p:cNvSpPr>
                  <a:spLocks noChangeShapeType="1"/>
                </p:cNvSpPr>
                <p:nvPr/>
              </p:nvSpPr>
              <p:spPr bwMode="auto">
                <a:xfrm flipV="1">
                  <a:off x="6885" y="4323"/>
                  <a:ext cx="0" cy="65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4233" name="Group 400"/>
            <p:cNvGrpSpPr>
              <a:grpSpLocks/>
            </p:cNvGrpSpPr>
            <p:nvPr/>
          </p:nvGrpSpPr>
          <p:grpSpPr bwMode="auto">
            <a:xfrm>
              <a:off x="2680" y="1268"/>
              <a:ext cx="628" cy="2408"/>
              <a:chOff x="5866" y="4632"/>
              <a:chExt cx="1013" cy="3930"/>
            </a:xfrm>
          </p:grpSpPr>
          <p:grpSp>
            <p:nvGrpSpPr>
              <p:cNvPr id="94323" name="Group 401"/>
              <p:cNvGrpSpPr>
                <a:grpSpLocks/>
              </p:cNvGrpSpPr>
              <p:nvPr/>
            </p:nvGrpSpPr>
            <p:grpSpPr bwMode="auto">
              <a:xfrm>
                <a:off x="5937" y="4632"/>
                <a:ext cx="930" cy="1323"/>
                <a:chOff x="5937" y="4632"/>
                <a:chExt cx="930" cy="1323"/>
              </a:xfrm>
            </p:grpSpPr>
            <p:sp>
              <p:nvSpPr>
                <p:cNvPr id="94331" name="Line 402"/>
                <p:cNvSpPr>
                  <a:spLocks noChangeShapeType="1"/>
                </p:cNvSpPr>
                <p:nvPr/>
              </p:nvSpPr>
              <p:spPr bwMode="auto">
                <a:xfrm>
                  <a:off x="5937" y="4632"/>
                  <a:ext cx="9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32" name="Line 403"/>
                <p:cNvSpPr>
                  <a:spLocks noChangeShapeType="1"/>
                </p:cNvSpPr>
                <p:nvPr/>
              </p:nvSpPr>
              <p:spPr bwMode="auto">
                <a:xfrm>
                  <a:off x="5940" y="5955"/>
                  <a:ext cx="92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33" name="Line 404"/>
                <p:cNvSpPr>
                  <a:spLocks noChangeShapeType="1"/>
                </p:cNvSpPr>
                <p:nvPr/>
              </p:nvSpPr>
              <p:spPr bwMode="auto">
                <a:xfrm flipV="1">
                  <a:off x="5937" y="4635"/>
                  <a:ext cx="0" cy="130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324" name="Group 405"/>
              <p:cNvGrpSpPr>
                <a:grpSpLocks/>
              </p:cNvGrpSpPr>
              <p:nvPr/>
            </p:nvGrpSpPr>
            <p:grpSpPr bwMode="auto">
              <a:xfrm>
                <a:off x="5949" y="7239"/>
                <a:ext cx="930" cy="1323"/>
                <a:chOff x="5937" y="4632"/>
                <a:chExt cx="930" cy="1323"/>
              </a:xfrm>
            </p:grpSpPr>
            <p:sp>
              <p:nvSpPr>
                <p:cNvPr id="94328" name="Line 406"/>
                <p:cNvSpPr>
                  <a:spLocks noChangeShapeType="1"/>
                </p:cNvSpPr>
                <p:nvPr/>
              </p:nvSpPr>
              <p:spPr bwMode="auto">
                <a:xfrm>
                  <a:off x="5937" y="4632"/>
                  <a:ext cx="9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29" name="Line 407"/>
                <p:cNvSpPr>
                  <a:spLocks noChangeShapeType="1"/>
                </p:cNvSpPr>
                <p:nvPr/>
              </p:nvSpPr>
              <p:spPr bwMode="auto">
                <a:xfrm>
                  <a:off x="5940" y="5955"/>
                  <a:ext cx="92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30" name="Line 408"/>
                <p:cNvSpPr>
                  <a:spLocks noChangeShapeType="1"/>
                </p:cNvSpPr>
                <p:nvPr/>
              </p:nvSpPr>
              <p:spPr bwMode="auto">
                <a:xfrm flipV="1">
                  <a:off x="5937" y="4635"/>
                  <a:ext cx="0" cy="130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325" name="Group 409"/>
              <p:cNvGrpSpPr>
                <a:grpSpLocks/>
              </p:cNvGrpSpPr>
              <p:nvPr/>
            </p:nvGrpSpPr>
            <p:grpSpPr bwMode="auto">
              <a:xfrm>
                <a:off x="5866" y="5010"/>
                <a:ext cx="412" cy="3081"/>
                <a:chOff x="5866" y="5010"/>
                <a:chExt cx="412" cy="3081"/>
              </a:xfrm>
            </p:grpSpPr>
            <p:sp>
              <p:nvSpPr>
                <p:cNvPr id="94326" name="Text Box 410"/>
                <p:cNvSpPr txBox="1">
                  <a:spLocks noChangeArrowheads="1"/>
                </p:cNvSpPr>
                <p:nvPr/>
              </p:nvSpPr>
              <p:spPr bwMode="auto">
                <a:xfrm>
                  <a:off x="5867" y="7695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b</a:t>
                  </a:r>
                </a:p>
              </p:txBody>
            </p:sp>
            <p:sp>
              <p:nvSpPr>
                <p:cNvPr id="94327" name="Text Box 411"/>
                <p:cNvSpPr txBox="1">
                  <a:spLocks noChangeArrowheads="1"/>
                </p:cNvSpPr>
                <p:nvPr/>
              </p:nvSpPr>
              <p:spPr bwMode="auto">
                <a:xfrm>
                  <a:off x="5866" y="5010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a</a:t>
                  </a:r>
                </a:p>
              </p:txBody>
            </p:sp>
          </p:grpSp>
        </p:grpSp>
        <p:grpSp>
          <p:nvGrpSpPr>
            <p:cNvPr id="94234" name="Group 412"/>
            <p:cNvGrpSpPr>
              <a:grpSpLocks/>
            </p:cNvGrpSpPr>
            <p:nvPr/>
          </p:nvGrpSpPr>
          <p:grpSpPr bwMode="auto">
            <a:xfrm>
              <a:off x="1564" y="1653"/>
              <a:ext cx="1173" cy="1598"/>
              <a:chOff x="4068" y="5259"/>
              <a:chExt cx="1890" cy="2610"/>
            </a:xfrm>
          </p:grpSpPr>
          <p:grpSp>
            <p:nvGrpSpPr>
              <p:cNvPr id="94318" name="Group 413"/>
              <p:cNvGrpSpPr>
                <a:grpSpLocks/>
              </p:cNvGrpSpPr>
              <p:nvPr/>
            </p:nvGrpSpPr>
            <p:grpSpPr bwMode="auto">
              <a:xfrm>
                <a:off x="5007" y="5259"/>
                <a:ext cx="951" cy="2610"/>
                <a:chOff x="5007" y="5259"/>
                <a:chExt cx="951" cy="2610"/>
              </a:xfrm>
            </p:grpSpPr>
            <p:sp>
              <p:nvSpPr>
                <p:cNvPr id="94320" name="Line 414"/>
                <p:cNvSpPr>
                  <a:spLocks noChangeShapeType="1"/>
                </p:cNvSpPr>
                <p:nvPr/>
              </p:nvSpPr>
              <p:spPr bwMode="auto">
                <a:xfrm>
                  <a:off x="5007" y="5259"/>
                  <a:ext cx="9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21" name="Line 415"/>
                <p:cNvSpPr>
                  <a:spLocks noChangeShapeType="1"/>
                </p:cNvSpPr>
                <p:nvPr/>
              </p:nvSpPr>
              <p:spPr bwMode="auto">
                <a:xfrm>
                  <a:off x="5019" y="7869"/>
                  <a:ext cx="93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322" name="Line 416"/>
                <p:cNvSpPr>
                  <a:spLocks noChangeShapeType="1"/>
                </p:cNvSpPr>
                <p:nvPr/>
              </p:nvSpPr>
              <p:spPr bwMode="auto">
                <a:xfrm flipV="1">
                  <a:off x="5007" y="5262"/>
                  <a:ext cx="0" cy="259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4319" name="Line 417"/>
              <p:cNvSpPr>
                <a:spLocks noChangeShapeType="1"/>
              </p:cNvSpPr>
              <p:nvPr/>
            </p:nvSpPr>
            <p:spPr bwMode="auto">
              <a:xfrm>
                <a:off x="4068" y="6570"/>
                <a:ext cx="93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4235" name="Oval 418"/>
            <p:cNvSpPr>
              <a:spLocks noChangeArrowheads="1"/>
            </p:cNvSpPr>
            <p:nvPr/>
          </p:nvSpPr>
          <p:spPr bwMode="auto">
            <a:xfrm>
              <a:off x="1488" y="2426"/>
              <a:ext cx="85" cy="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ahoma" pitchFamily="34" charset="0"/>
              </a:endParaRPr>
            </a:p>
          </p:txBody>
        </p:sp>
        <p:grpSp>
          <p:nvGrpSpPr>
            <p:cNvPr id="94236" name="Group 419"/>
            <p:cNvGrpSpPr>
              <a:grpSpLocks/>
            </p:cNvGrpSpPr>
            <p:nvPr/>
          </p:nvGrpSpPr>
          <p:grpSpPr bwMode="auto">
            <a:xfrm>
              <a:off x="1530" y="2097"/>
              <a:ext cx="0" cy="722"/>
              <a:chOff x="4014" y="5985"/>
              <a:chExt cx="0" cy="1179"/>
            </a:xfrm>
          </p:grpSpPr>
          <p:sp>
            <p:nvSpPr>
              <p:cNvPr id="94316" name="Line 420"/>
              <p:cNvSpPr>
                <a:spLocks noChangeShapeType="1"/>
              </p:cNvSpPr>
              <p:nvPr/>
            </p:nvSpPr>
            <p:spPr bwMode="auto">
              <a:xfrm flipV="1">
                <a:off x="4014" y="5985"/>
                <a:ext cx="0" cy="52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317" name="Line 421"/>
              <p:cNvSpPr>
                <a:spLocks noChangeShapeType="1"/>
              </p:cNvSpPr>
              <p:nvPr/>
            </p:nvSpPr>
            <p:spPr bwMode="auto">
              <a:xfrm flipV="1">
                <a:off x="4014" y="6639"/>
                <a:ext cx="0" cy="52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4237" name="Text Box 422"/>
            <p:cNvSpPr txBox="1">
              <a:spLocks noChangeArrowheads="1"/>
            </p:cNvSpPr>
            <p:nvPr/>
          </p:nvSpPr>
          <p:spPr bwMode="auto">
            <a:xfrm>
              <a:off x="1623" y="2244"/>
              <a:ext cx="456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514"/>
                  </a:solidFill>
                </a:rPr>
                <a:t>起点</a:t>
              </a:r>
            </a:p>
          </p:txBody>
        </p:sp>
        <p:sp>
          <p:nvSpPr>
            <p:cNvPr id="94238" name="Text Box 423"/>
            <p:cNvSpPr txBox="1">
              <a:spLocks noChangeArrowheads="1"/>
            </p:cNvSpPr>
            <p:nvPr/>
          </p:nvSpPr>
          <p:spPr bwMode="auto">
            <a:xfrm>
              <a:off x="810" y="2327"/>
              <a:ext cx="73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514"/>
                  </a:solidFill>
                </a:rPr>
                <a:t>信息位</a:t>
              </a:r>
              <a:endParaRPr lang="zh-CN" altLang="en-US" sz="2000">
                <a:latin typeface="Tahoma" pitchFamily="34" charset="0"/>
              </a:endParaRPr>
            </a:p>
          </p:txBody>
        </p:sp>
        <p:grpSp>
          <p:nvGrpSpPr>
            <p:cNvPr id="94239" name="Group 424"/>
            <p:cNvGrpSpPr>
              <a:grpSpLocks/>
            </p:cNvGrpSpPr>
            <p:nvPr/>
          </p:nvGrpSpPr>
          <p:grpSpPr bwMode="auto">
            <a:xfrm>
              <a:off x="3891" y="967"/>
              <a:ext cx="582" cy="2995"/>
              <a:chOff x="7380" y="7818"/>
              <a:chExt cx="939" cy="4890"/>
            </a:xfrm>
          </p:grpSpPr>
          <p:grpSp>
            <p:nvGrpSpPr>
              <p:cNvPr id="94282" name="Group 425"/>
              <p:cNvGrpSpPr>
                <a:grpSpLocks/>
              </p:cNvGrpSpPr>
              <p:nvPr/>
            </p:nvGrpSpPr>
            <p:grpSpPr bwMode="auto">
              <a:xfrm>
                <a:off x="7380" y="7818"/>
                <a:ext cx="939" cy="2280"/>
                <a:chOff x="7818" y="4140"/>
                <a:chExt cx="939" cy="2280"/>
              </a:xfrm>
            </p:grpSpPr>
            <p:grpSp>
              <p:nvGrpSpPr>
                <p:cNvPr id="94300" name="Group 426"/>
                <p:cNvGrpSpPr>
                  <a:grpSpLocks/>
                </p:cNvGrpSpPr>
                <p:nvPr/>
              </p:nvGrpSpPr>
              <p:grpSpPr bwMode="auto">
                <a:xfrm>
                  <a:off x="7818" y="4140"/>
                  <a:ext cx="939" cy="321"/>
                  <a:chOff x="7818" y="4140"/>
                  <a:chExt cx="939" cy="321"/>
                </a:xfrm>
              </p:grpSpPr>
              <p:sp>
                <p:nvSpPr>
                  <p:cNvPr id="94313" name="Line 427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140"/>
                    <a:ext cx="9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314" name="Line 428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461"/>
                    <a:ext cx="93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315" name="Line 4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18" y="4143"/>
                    <a:ext cx="0" cy="3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301" name="Group 430"/>
                <p:cNvGrpSpPr>
                  <a:grpSpLocks/>
                </p:cNvGrpSpPr>
                <p:nvPr/>
              </p:nvGrpSpPr>
              <p:grpSpPr bwMode="auto">
                <a:xfrm>
                  <a:off x="7818" y="4809"/>
                  <a:ext cx="939" cy="321"/>
                  <a:chOff x="7818" y="4140"/>
                  <a:chExt cx="939" cy="321"/>
                </a:xfrm>
              </p:grpSpPr>
              <p:sp>
                <p:nvSpPr>
                  <p:cNvPr id="94310" name="Line 431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140"/>
                    <a:ext cx="9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311" name="Line 432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461"/>
                    <a:ext cx="93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312" name="Line 4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18" y="4143"/>
                    <a:ext cx="0" cy="3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302" name="Group 434"/>
                <p:cNvGrpSpPr>
                  <a:grpSpLocks/>
                </p:cNvGrpSpPr>
                <p:nvPr/>
              </p:nvGrpSpPr>
              <p:grpSpPr bwMode="auto">
                <a:xfrm>
                  <a:off x="7818" y="6099"/>
                  <a:ext cx="939" cy="321"/>
                  <a:chOff x="7818" y="4140"/>
                  <a:chExt cx="939" cy="321"/>
                </a:xfrm>
              </p:grpSpPr>
              <p:sp>
                <p:nvSpPr>
                  <p:cNvPr id="94307" name="Line 435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140"/>
                    <a:ext cx="9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308" name="Line 436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461"/>
                    <a:ext cx="93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309" name="Line 4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18" y="4143"/>
                    <a:ext cx="0" cy="3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303" name="Group 438"/>
                <p:cNvGrpSpPr>
                  <a:grpSpLocks/>
                </p:cNvGrpSpPr>
                <p:nvPr/>
              </p:nvGrpSpPr>
              <p:grpSpPr bwMode="auto">
                <a:xfrm>
                  <a:off x="7818" y="5451"/>
                  <a:ext cx="939" cy="321"/>
                  <a:chOff x="7818" y="4140"/>
                  <a:chExt cx="939" cy="321"/>
                </a:xfrm>
              </p:grpSpPr>
              <p:sp>
                <p:nvSpPr>
                  <p:cNvPr id="94304" name="Line 439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140"/>
                    <a:ext cx="9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305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461"/>
                    <a:ext cx="93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306" name="Line 4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18" y="4143"/>
                    <a:ext cx="0" cy="3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94283" name="Group 442"/>
              <p:cNvGrpSpPr>
                <a:grpSpLocks/>
              </p:cNvGrpSpPr>
              <p:nvPr/>
            </p:nvGrpSpPr>
            <p:grpSpPr bwMode="auto">
              <a:xfrm>
                <a:off x="7380" y="10428"/>
                <a:ext cx="939" cy="2280"/>
                <a:chOff x="7818" y="4140"/>
                <a:chExt cx="939" cy="2280"/>
              </a:xfrm>
            </p:grpSpPr>
            <p:grpSp>
              <p:nvGrpSpPr>
                <p:cNvPr id="94284" name="Group 443"/>
                <p:cNvGrpSpPr>
                  <a:grpSpLocks/>
                </p:cNvGrpSpPr>
                <p:nvPr/>
              </p:nvGrpSpPr>
              <p:grpSpPr bwMode="auto">
                <a:xfrm>
                  <a:off x="7818" y="4140"/>
                  <a:ext cx="939" cy="321"/>
                  <a:chOff x="7818" y="4140"/>
                  <a:chExt cx="939" cy="321"/>
                </a:xfrm>
              </p:grpSpPr>
              <p:sp>
                <p:nvSpPr>
                  <p:cNvPr id="94297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140"/>
                    <a:ext cx="9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98" name="Line 445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461"/>
                    <a:ext cx="93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99" name="Line 44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18" y="4143"/>
                    <a:ext cx="0" cy="3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285" name="Group 447"/>
                <p:cNvGrpSpPr>
                  <a:grpSpLocks/>
                </p:cNvGrpSpPr>
                <p:nvPr/>
              </p:nvGrpSpPr>
              <p:grpSpPr bwMode="auto">
                <a:xfrm>
                  <a:off x="7818" y="4809"/>
                  <a:ext cx="939" cy="321"/>
                  <a:chOff x="7818" y="4140"/>
                  <a:chExt cx="939" cy="321"/>
                </a:xfrm>
              </p:grpSpPr>
              <p:sp>
                <p:nvSpPr>
                  <p:cNvPr id="94294" name="Line 448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140"/>
                    <a:ext cx="9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95" name="Line 449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461"/>
                    <a:ext cx="93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96" name="Line 4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18" y="4143"/>
                    <a:ext cx="0" cy="3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286" name="Group 451"/>
                <p:cNvGrpSpPr>
                  <a:grpSpLocks/>
                </p:cNvGrpSpPr>
                <p:nvPr/>
              </p:nvGrpSpPr>
              <p:grpSpPr bwMode="auto">
                <a:xfrm>
                  <a:off x="7818" y="6099"/>
                  <a:ext cx="939" cy="321"/>
                  <a:chOff x="7818" y="4140"/>
                  <a:chExt cx="939" cy="321"/>
                </a:xfrm>
              </p:grpSpPr>
              <p:sp>
                <p:nvSpPr>
                  <p:cNvPr id="94291" name="Line 452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140"/>
                    <a:ext cx="9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92" name="Line 453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461"/>
                    <a:ext cx="93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93" name="Line 4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18" y="4143"/>
                    <a:ext cx="0" cy="3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287" name="Group 455"/>
                <p:cNvGrpSpPr>
                  <a:grpSpLocks/>
                </p:cNvGrpSpPr>
                <p:nvPr/>
              </p:nvGrpSpPr>
              <p:grpSpPr bwMode="auto">
                <a:xfrm>
                  <a:off x="7818" y="5451"/>
                  <a:ext cx="939" cy="321"/>
                  <a:chOff x="7818" y="4140"/>
                  <a:chExt cx="939" cy="321"/>
                </a:xfrm>
              </p:grpSpPr>
              <p:sp>
                <p:nvSpPr>
                  <p:cNvPr id="94288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140"/>
                    <a:ext cx="9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89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7818" y="4461"/>
                    <a:ext cx="93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90" name="Line 4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18" y="4143"/>
                    <a:ext cx="0" cy="3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94240" name="Group 459"/>
            <p:cNvGrpSpPr>
              <a:grpSpLocks/>
            </p:cNvGrpSpPr>
            <p:nvPr/>
          </p:nvGrpSpPr>
          <p:grpSpPr bwMode="auto">
            <a:xfrm>
              <a:off x="2254" y="1461"/>
              <a:ext cx="397" cy="1831"/>
              <a:chOff x="2066" y="1482"/>
              <a:chExt cx="397" cy="1675"/>
            </a:xfrm>
          </p:grpSpPr>
          <p:sp>
            <p:nvSpPr>
              <p:cNvPr id="94280" name="Text Box 460"/>
              <p:cNvSpPr txBox="1">
                <a:spLocks noChangeArrowheads="1"/>
              </p:cNvSpPr>
              <p:nvPr/>
            </p:nvSpPr>
            <p:spPr bwMode="auto">
              <a:xfrm>
                <a:off x="2066" y="1482"/>
                <a:ext cx="397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0409" tIns="35204" rIns="70409" bIns="35204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000514"/>
                    </a:solidFill>
                  </a:rPr>
                  <a:t>000</a:t>
                </a:r>
              </a:p>
            </p:txBody>
          </p:sp>
          <p:sp>
            <p:nvSpPr>
              <p:cNvPr id="94281" name="Text Box 461"/>
              <p:cNvSpPr txBox="1">
                <a:spLocks noChangeArrowheads="1"/>
              </p:cNvSpPr>
              <p:nvPr/>
            </p:nvSpPr>
            <p:spPr bwMode="auto">
              <a:xfrm>
                <a:off x="2070" y="2935"/>
                <a:ext cx="389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0409" tIns="35204" rIns="70409" bIns="35204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rgbClr val="000514"/>
                    </a:solidFill>
                  </a:rPr>
                  <a:t>111</a:t>
                </a:r>
              </a:p>
            </p:txBody>
          </p:sp>
        </p:grpSp>
        <p:sp>
          <p:nvSpPr>
            <p:cNvPr id="94241" name="AutoShape 465"/>
            <p:cNvSpPr>
              <a:spLocks/>
            </p:cNvSpPr>
            <p:nvPr/>
          </p:nvSpPr>
          <p:spPr bwMode="auto">
            <a:xfrm>
              <a:off x="4705" y="940"/>
              <a:ext cx="125" cy="1448"/>
            </a:xfrm>
            <a:prstGeom prst="rightBrace">
              <a:avLst>
                <a:gd name="adj1" fmla="val 96533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ahoma" pitchFamily="34" charset="0"/>
              </a:endParaRPr>
            </a:p>
          </p:txBody>
        </p:sp>
        <p:sp>
          <p:nvSpPr>
            <p:cNvPr id="94242" name="Text Box 467"/>
            <p:cNvSpPr txBox="1">
              <a:spLocks noChangeArrowheads="1"/>
            </p:cNvSpPr>
            <p:nvPr/>
          </p:nvSpPr>
          <p:spPr bwMode="auto">
            <a:xfrm>
              <a:off x="4454" y="826"/>
              <a:ext cx="279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a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b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c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d</a:t>
              </a:r>
            </a:p>
          </p:txBody>
        </p:sp>
        <p:sp>
          <p:nvSpPr>
            <p:cNvPr id="94243" name="Text Box 468"/>
            <p:cNvSpPr txBox="1">
              <a:spLocks noChangeArrowheads="1"/>
            </p:cNvSpPr>
            <p:nvPr/>
          </p:nvSpPr>
          <p:spPr bwMode="auto">
            <a:xfrm>
              <a:off x="4455" y="1623"/>
              <a:ext cx="279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a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b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c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d</a:t>
              </a:r>
            </a:p>
          </p:txBody>
        </p:sp>
        <p:sp>
          <p:nvSpPr>
            <p:cNvPr id="94244" name="Text Box 469"/>
            <p:cNvSpPr txBox="1">
              <a:spLocks noChangeArrowheads="1"/>
            </p:cNvSpPr>
            <p:nvPr/>
          </p:nvSpPr>
          <p:spPr bwMode="auto">
            <a:xfrm>
              <a:off x="4455" y="2428"/>
              <a:ext cx="279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a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b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c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d</a:t>
              </a:r>
            </a:p>
          </p:txBody>
        </p:sp>
        <p:sp>
          <p:nvSpPr>
            <p:cNvPr id="94245" name="Text Box 470"/>
            <p:cNvSpPr txBox="1">
              <a:spLocks noChangeArrowheads="1"/>
            </p:cNvSpPr>
            <p:nvPr/>
          </p:nvSpPr>
          <p:spPr bwMode="auto">
            <a:xfrm>
              <a:off x="4455" y="3218"/>
              <a:ext cx="279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a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b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c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d</a:t>
              </a:r>
            </a:p>
          </p:txBody>
        </p:sp>
        <p:sp>
          <p:nvSpPr>
            <p:cNvPr id="94246" name="Text Box 471"/>
            <p:cNvSpPr txBox="1">
              <a:spLocks noChangeArrowheads="1"/>
            </p:cNvSpPr>
            <p:nvPr/>
          </p:nvSpPr>
          <p:spPr bwMode="auto">
            <a:xfrm>
              <a:off x="4800" y="1339"/>
              <a:ext cx="348" cy="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514"/>
                  </a:solidFill>
                </a:rPr>
                <a:t>上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514"/>
                  </a:solidFill>
                </a:rPr>
                <a:t>半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514"/>
                  </a:solidFill>
                </a:rPr>
                <a:t>部</a:t>
              </a:r>
            </a:p>
          </p:txBody>
        </p:sp>
        <p:sp>
          <p:nvSpPr>
            <p:cNvPr id="94247" name="Text Box 472"/>
            <p:cNvSpPr txBox="1">
              <a:spLocks noChangeArrowheads="1"/>
            </p:cNvSpPr>
            <p:nvPr/>
          </p:nvSpPr>
          <p:spPr bwMode="auto">
            <a:xfrm>
              <a:off x="4792" y="2935"/>
              <a:ext cx="349" cy="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514"/>
                  </a:solidFill>
                </a:rPr>
                <a:t>下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514"/>
                  </a:solidFill>
                </a:rPr>
                <a:t>半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514"/>
                  </a:solidFill>
                </a:rPr>
                <a:t>部</a:t>
              </a:r>
            </a:p>
          </p:txBody>
        </p:sp>
        <p:grpSp>
          <p:nvGrpSpPr>
            <p:cNvPr id="94248" name="Group 473"/>
            <p:cNvGrpSpPr>
              <a:grpSpLocks/>
            </p:cNvGrpSpPr>
            <p:nvPr/>
          </p:nvGrpSpPr>
          <p:grpSpPr bwMode="auto">
            <a:xfrm>
              <a:off x="1406" y="1848"/>
              <a:ext cx="955" cy="1141"/>
              <a:chOff x="3375" y="9306"/>
              <a:chExt cx="1539" cy="1860"/>
            </a:xfrm>
          </p:grpSpPr>
          <p:grpSp>
            <p:nvGrpSpPr>
              <p:cNvPr id="94276" name="Group 474"/>
              <p:cNvGrpSpPr>
                <a:grpSpLocks/>
              </p:cNvGrpSpPr>
              <p:nvPr/>
            </p:nvGrpSpPr>
            <p:grpSpPr bwMode="auto">
              <a:xfrm>
                <a:off x="3375" y="9306"/>
                <a:ext cx="447" cy="1860"/>
                <a:chOff x="3375" y="9306"/>
                <a:chExt cx="447" cy="1860"/>
              </a:xfrm>
            </p:grpSpPr>
            <p:sp>
              <p:nvSpPr>
                <p:cNvPr id="94278" name="Text Box 475"/>
                <p:cNvSpPr txBox="1">
                  <a:spLocks noChangeArrowheads="1"/>
                </p:cNvSpPr>
                <p:nvPr/>
              </p:nvSpPr>
              <p:spPr bwMode="auto">
                <a:xfrm>
                  <a:off x="3387" y="10770"/>
                  <a:ext cx="435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1</a:t>
                  </a:r>
                </a:p>
              </p:txBody>
            </p:sp>
            <p:sp>
              <p:nvSpPr>
                <p:cNvPr id="94279" name="Text Box 476"/>
                <p:cNvSpPr txBox="1">
                  <a:spLocks noChangeArrowheads="1"/>
                </p:cNvSpPr>
                <p:nvPr/>
              </p:nvSpPr>
              <p:spPr bwMode="auto">
                <a:xfrm>
                  <a:off x="3375" y="9306"/>
                  <a:ext cx="435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0</a:t>
                  </a:r>
                </a:p>
              </p:txBody>
            </p:sp>
          </p:grpSp>
          <p:sp>
            <p:nvSpPr>
              <p:cNvPr id="94277" name="Text Box 477"/>
              <p:cNvSpPr txBox="1">
                <a:spLocks noChangeArrowheads="1"/>
              </p:cNvSpPr>
              <p:nvPr/>
            </p:nvSpPr>
            <p:spPr bwMode="auto">
              <a:xfrm>
                <a:off x="4503" y="10014"/>
                <a:ext cx="411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0409" tIns="35204" rIns="70409" bIns="35204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000514"/>
                    </a:solidFill>
                  </a:rPr>
                  <a:t>a</a:t>
                </a:r>
              </a:p>
            </p:txBody>
          </p:sp>
        </p:grpSp>
        <p:grpSp>
          <p:nvGrpSpPr>
            <p:cNvPr id="94249" name="Group 481"/>
            <p:cNvGrpSpPr>
              <a:grpSpLocks/>
            </p:cNvGrpSpPr>
            <p:nvPr/>
          </p:nvGrpSpPr>
          <p:grpSpPr bwMode="auto">
            <a:xfrm>
              <a:off x="2086" y="913"/>
              <a:ext cx="2036" cy="3042"/>
              <a:chOff x="4452" y="7761"/>
              <a:chExt cx="3281" cy="4968"/>
            </a:xfrm>
          </p:grpSpPr>
          <p:grpSp>
            <p:nvGrpSpPr>
              <p:cNvPr id="94254" name="Group 482"/>
              <p:cNvGrpSpPr>
                <a:grpSpLocks/>
              </p:cNvGrpSpPr>
              <p:nvPr/>
            </p:nvGrpSpPr>
            <p:grpSpPr bwMode="auto">
              <a:xfrm>
                <a:off x="7321" y="7761"/>
                <a:ext cx="412" cy="4968"/>
                <a:chOff x="7321" y="7761"/>
                <a:chExt cx="412" cy="4968"/>
              </a:xfrm>
            </p:grpSpPr>
            <p:grpSp>
              <p:nvGrpSpPr>
                <p:cNvPr id="94267" name="Group 483"/>
                <p:cNvGrpSpPr>
                  <a:grpSpLocks/>
                </p:cNvGrpSpPr>
                <p:nvPr/>
              </p:nvGrpSpPr>
              <p:grpSpPr bwMode="auto">
                <a:xfrm>
                  <a:off x="7321" y="10371"/>
                  <a:ext cx="412" cy="2358"/>
                  <a:chOff x="7759" y="4083"/>
                  <a:chExt cx="412" cy="2358"/>
                </a:xfrm>
              </p:grpSpPr>
              <p:sp>
                <p:nvSpPr>
                  <p:cNvPr id="94272" name="Text Box 48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759" y="4083"/>
                    <a:ext cx="411" cy="39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70409" tIns="35204" rIns="70409" bIns="35204"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 i="1">
                        <a:solidFill>
                          <a:srgbClr val="000514"/>
                        </a:solidFill>
                      </a:rPr>
                      <a:t>a</a:t>
                    </a:r>
                  </a:p>
                </p:txBody>
              </p:sp>
              <p:sp>
                <p:nvSpPr>
                  <p:cNvPr id="94273" name="Text Box 4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760" y="4782"/>
                    <a:ext cx="411" cy="39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70409" tIns="35204" rIns="70409" bIns="35204"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 i="1">
                        <a:solidFill>
                          <a:srgbClr val="000514"/>
                        </a:solidFill>
                      </a:rPr>
                      <a:t>b</a:t>
                    </a:r>
                  </a:p>
                </p:txBody>
              </p:sp>
              <p:sp>
                <p:nvSpPr>
                  <p:cNvPr id="94274" name="Text Box 48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760" y="5403"/>
                    <a:ext cx="411" cy="39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70409" tIns="35204" rIns="70409" bIns="35204"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 i="1">
                        <a:solidFill>
                          <a:srgbClr val="000514"/>
                        </a:solidFill>
                      </a:rPr>
                      <a:t>c</a:t>
                    </a:r>
                  </a:p>
                </p:txBody>
              </p:sp>
              <p:sp>
                <p:nvSpPr>
                  <p:cNvPr id="94275" name="Text Box 48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760" y="6045"/>
                    <a:ext cx="411" cy="39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70409" tIns="35204" rIns="70409" bIns="35204"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 i="1">
                        <a:solidFill>
                          <a:srgbClr val="000514"/>
                        </a:solidFill>
                      </a:rPr>
                      <a:t>d</a:t>
                    </a:r>
                  </a:p>
                </p:txBody>
              </p:sp>
            </p:grpSp>
            <p:sp>
              <p:nvSpPr>
                <p:cNvPr id="94268" name="Text Box 488"/>
                <p:cNvSpPr txBox="1">
                  <a:spLocks noChangeArrowheads="1"/>
                </p:cNvSpPr>
                <p:nvPr/>
              </p:nvSpPr>
              <p:spPr bwMode="auto">
                <a:xfrm>
                  <a:off x="7321" y="7761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a</a:t>
                  </a:r>
                </a:p>
              </p:txBody>
            </p:sp>
            <p:sp>
              <p:nvSpPr>
                <p:cNvPr id="94269" name="Text Box 489"/>
                <p:cNvSpPr txBox="1">
                  <a:spLocks noChangeArrowheads="1"/>
                </p:cNvSpPr>
                <p:nvPr/>
              </p:nvSpPr>
              <p:spPr bwMode="auto">
                <a:xfrm>
                  <a:off x="7322" y="8460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b</a:t>
                  </a:r>
                </a:p>
              </p:txBody>
            </p:sp>
            <p:sp>
              <p:nvSpPr>
                <p:cNvPr id="94270" name="Text Box 490"/>
                <p:cNvSpPr txBox="1">
                  <a:spLocks noChangeArrowheads="1"/>
                </p:cNvSpPr>
                <p:nvPr/>
              </p:nvSpPr>
              <p:spPr bwMode="auto">
                <a:xfrm>
                  <a:off x="7322" y="9081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c</a:t>
                  </a:r>
                </a:p>
              </p:txBody>
            </p:sp>
            <p:sp>
              <p:nvSpPr>
                <p:cNvPr id="94271" name="Text Box 491"/>
                <p:cNvSpPr txBox="1">
                  <a:spLocks noChangeArrowheads="1"/>
                </p:cNvSpPr>
                <p:nvPr/>
              </p:nvSpPr>
              <p:spPr bwMode="auto">
                <a:xfrm>
                  <a:off x="7322" y="9723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94255" name="Group 492"/>
              <p:cNvGrpSpPr>
                <a:grpSpLocks/>
              </p:cNvGrpSpPr>
              <p:nvPr/>
            </p:nvGrpSpPr>
            <p:grpSpPr bwMode="auto">
              <a:xfrm>
                <a:off x="6343" y="8163"/>
                <a:ext cx="412" cy="4284"/>
                <a:chOff x="6343" y="8163"/>
                <a:chExt cx="412" cy="4284"/>
              </a:xfrm>
            </p:grpSpPr>
            <p:sp>
              <p:nvSpPr>
                <p:cNvPr id="94263" name="Text Box 493"/>
                <p:cNvSpPr txBox="1">
                  <a:spLocks noChangeArrowheads="1"/>
                </p:cNvSpPr>
                <p:nvPr/>
              </p:nvSpPr>
              <p:spPr bwMode="auto">
                <a:xfrm>
                  <a:off x="6344" y="10719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c</a:t>
                  </a:r>
                </a:p>
              </p:txBody>
            </p:sp>
            <p:sp>
              <p:nvSpPr>
                <p:cNvPr id="94264" name="Text Box 494"/>
                <p:cNvSpPr txBox="1">
                  <a:spLocks noChangeArrowheads="1"/>
                </p:cNvSpPr>
                <p:nvPr/>
              </p:nvSpPr>
              <p:spPr bwMode="auto">
                <a:xfrm>
                  <a:off x="6343" y="12051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d</a:t>
                  </a:r>
                </a:p>
              </p:txBody>
            </p:sp>
            <p:sp>
              <p:nvSpPr>
                <p:cNvPr id="94265" name="Text Box 495"/>
                <p:cNvSpPr txBox="1">
                  <a:spLocks noChangeArrowheads="1"/>
                </p:cNvSpPr>
                <p:nvPr/>
              </p:nvSpPr>
              <p:spPr bwMode="auto">
                <a:xfrm>
                  <a:off x="6344" y="8163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a</a:t>
                  </a:r>
                </a:p>
              </p:txBody>
            </p:sp>
            <p:sp>
              <p:nvSpPr>
                <p:cNvPr id="94266" name="Text Box 496"/>
                <p:cNvSpPr txBox="1">
                  <a:spLocks noChangeArrowheads="1"/>
                </p:cNvSpPr>
                <p:nvPr/>
              </p:nvSpPr>
              <p:spPr bwMode="auto">
                <a:xfrm>
                  <a:off x="6343" y="9459"/>
                  <a:ext cx="411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000514"/>
                      </a:solidFill>
                    </a:rPr>
                    <a:t>b</a:t>
                  </a:r>
                </a:p>
              </p:txBody>
            </p:sp>
          </p:grpSp>
          <p:grpSp>
            <p:nvGrpSpPr>
              <p:cNvPr id="94256" name="Group 497"/>
              <p:cNvGrpSpPr>
                <a:grpSpLocks/>
              </p:cNvGrpSpPr>
              <p:nvPr/>
            </p:nvGrpSpPr>
            <p:grpSpPr bwMode="auto">
              <a:xfrm>
                <a:off x="4452" y="8373"/>
                <a:ext cx="1501" cy="3714"/>
                <a:chOff x="4452" y="8373"/>
                <a:chExt cx="1501" cy="3714"/>
              </a:xfrm>
            </p:grpSpPr>
            <p:sp>
              <p:nvSpPr>
                <p:cNvPr id="94257" name="Text Box 498"/>
                <p:cNvSpPr txBox="1">
                  <a:spLocks noChangeArrowheads="1"/>
                </p:cNvSpPr>
                <p:nvPr/>
              </p:nvSpPr>
              <p:spPr bwMode="auto">
                <a:xfrm>
                  <a:off x="4464" y="9363"/>
                  <a:ext cx="56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↑0</a:t>
                  </a:r>
                </a:p>
              </p:txBody>
            </p:sp>
            <p:sp>
              <p:nvSpPr>
                <p:cNvPr id="94258" name="Text Box 499"/>
                <p:cNvSpPr txBox="1">
                  <a:spLocks noChangeArrowheads="1"/>
                </p:cNvSpPr>
                <p:nvPr/>
              </p:nvSpPr>
              <p:spPr bwMode="auto">
                <a:xfrm>
                  <a:off x="4452" y="10578"/>
                  <a:ext cx="56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↓1</a:t>
                  </a:r>
                </a:p>
              </p:txBody>
            </p:sp>
            <p:sp>
              <p:nvSpPr>
                <p:cNvPr id="94259" name="Text Box 500"/>
                <p:cNvSpPr txBox="1">
                  <a:spLocks noChangeArrowheads="1"/>
                </p:cNvSpPr>
                <p:nvPr/>
              </p:nvSpPr>
              <p:spPr bwMode="auto">
                <a:xfrm>
                  <a:off x="5379" y="11691"/>
                  <a:ext cx="56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↓1</a:t>
                  </a:r>
                </a:p>
              </p:txBody>
            </p:sp>
            <p:sp>
              <p:nvSpPr>
                <p:cNvPr id="94260" name="Text Box 501"/>
                <p:cNvSpPr txBox="1">
                  <a:spLocks noChangeArrowheads="1"/>
                </p:cNvSpPr>
                <p:nvPr/>
              </p:nvSpPr>
              <p:spPr bwMode="auto">
                <a:xfrm>
                  <a:off x="5376" y="10965"/>
                  <a:ext cx="56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↑0</a:t>
                  </a:r>
                </a:p>
              </p:txBody>
            </p:sp>
            <p:sp>
              <p:nvSpPr>
                <p:cNvPr id="94261" name="Text Box 502"/>
                <p:cNvSpPr txBox="1">
                  <a:spLocks noChangeArrowheads="1"/>
                </p:cNvSpPr>
                <p:nvPr/>
              </p:nvSpPr>
              <p:spPr bwMode="auto">
                <a:xfrm>
                  <a:off x="5391" y="8373"/>
                  <a:ext cx="56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↑0</a:t>
                  </a:r>
                </a:p>
              </p:txBody>
            </p:sp>
            <p:sp>
              <p:nvSpPr>
                <p:cNvPr id="94262" name="Text Box 503"/>
                <p:cNvSpPr txBox="1">
                  <a:spLocks noChangeArrowheads="1"/>
                </p:cNvSpPr>
                <p:nvPr/>
              </p:nvSpPr>
              <p:spPr bwMode="auto">
                <a:xfrm>
                  <a:off x="5379" y="9075"/>
                  <a:ext cx="56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0409" tIns="35204" rIns="70409" bIns="35204"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000514"/>
                      </a:solidFill>
                    </a:rPr>
                    <a:t>↓1</a:t>
                  </a:r>
                </a:p>
              </p:txBody>
            </p:sp>
          </p:grpSp>
        </p:grpSp>
        <p:sp>
          <p:nvSpPr>
            <p:cNvPr id="94250" name="Text Box 505"/>
            <p:cNvSpPr txBox="1">
              <a:spLocks noChangeArrowheads="1"/>
            </p:cNvSpPr>
            <p:nvPr/>
          </p:nvSpPr>
          <p:spPr bwMode="auto">
            <a:xfrm>
              <a:off x="3362" y="686"/>
              <a:ext cx="48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c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3</a:t>
              </a:r>
              <a:r>
                <a:rPr lang="en-US" altLang="zh-CN" sz="2000" i="1">
                  <a:solidFill>
                    <a:srgbClr val="000514"/>
                  </a:solidFill>
                </a:rPr>
                <a:t>d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3</a:t>
              </a:r>
              <a:r>
                <a:rPr lang="en-US" altLang="zh-CN" sz="2000" i="1">
                  <a:solidFill>
                    <a:srgbClr val="000514"/>
                  </a:solidFill>
                </a:rPr>
                <a:t>e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3</a:t>
              </a:r>
            </a:p>
          </p:txBody>
        </p:sp>
        <p:sp>
          <p:nvSpPr>
            <p:cNvPr id="94251" name="Text Box 506"/>
            <p:cNvSpPr txBox="1">
              <a:spLocks noChangeArrowheads="1"/>
            </p:cNvSpPr>
            <p:nvPr/>
          </p:nvSpPr>
          <p:spPr bwMode="auto">
            <a:xfrm>
              <a:off x="2143" y="1196"/>
              <a:ext cx="48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c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1</a:t>
              </a:r>
              <a:r>
                <a:rPr lang="en-US" altLang="zh-CN" sz="2000" i="1">
                  <a:solidFill>
                    <a:srgbClr val="000514"/>
                  </a:solidFill>
                </a:rPr>
                <a:t>d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1</a:t>
              </a:r>
              <a:r>
                <a:rPr lang="en-US" altLang="zh-CN" sz="2000" i="1">
                  <a:solidFill>
                    <a:srgbClr val="000514"/>
                  </a:solidFill>
                </a:rPr>
                <a:t>e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1</a:t>
              </a:r>
            </a:p>
          </p:txBody>
        </p:sp>
        <p:sp>
          <p:nvSpPr>
            <p:cNvPr id="94252" name="Text Box 507"/>
            <p:cNvSpPr txBox="1">
              <a:spLocks noChangeArrowheads="1"/>
            </p:cNvSpPr>
            <p:nvPr/>
          </p:nvSpPr>
          <p:spPr bwMode="auto">
            <a:xfrm>
              <a:off x="3979" y="533"/>
              <a:ext cx="48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000514"/>
                  </a:solidFill>
                </a:rPr>
                <a:t>c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4</a:t>
              </a:r>
              <a:r>
                <a:rPr lang="en-US" altLang="zh-CN" sz="2000" i="1">
                  <a:solidFill>
                    <a:srgbClr val="000514"/>
                  </a:solidFill>
                </a:rPr>
                <a:t>d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4</a:t>
              </a:r>
              <a:r>
                <a:rPr lang="en-US" altLang="zh-CN" sz="2000" i="1">
                  <a:solidFill>
                    <a:srgbClr val="000514"/>
                  </a:solidFill>
                </a:rPr>
                <a:t>e</a:t>
              </a:r>
              <a:r>
                <a:rPr lang="en-US" altLang="zh-CN" sz="2000" baseline="-25000">
                  <a:solidFill>
                    <a:srgbClr val="000514"/>
                  </a:solidFill>
                </a:rPr>
                <a:t>4</a:t>
              </a:r>
            </a:p>
          </p:txBody>
        </p:sp>
        <p:sp>
          <p:nvSpPr>
            <p:cNvPr id="94253" name="AutoShape 509"/>
            <p:cNvSpPr>
              <a:spLocks/>
            </p:cNvSpPr>
            <p:nvPr/>
          </p:nvSpPr>
          <p:spPr bwMode="auto">
            <a:xfrm>
              <a:off x="4694" y="2557"/>
              <a:ext cx="125" cy="1448"/>
            </a:xfrm>
            <a:prstGeom prst="rightBrace">
              <a:avLst>
                <a:gd name="adj1" fmla="val 96533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ahoma" pitchFamily="34" charset="0"/>
              </a:endParaRPr>
            </a:p>
          </p:txBody>
        </p:sp>
      </p:grpSp>
      <p:sp>
        <p:nvSpPr>
          <p:cNvPr id="164" name="Text Box 59"/>
          <p:cNvSpPr txBox="1">
            <a:spLocks noChangeArrowheads="1"/>
          </p:cNvSpPr>
          <p:nvPr/>
        </p:nvSpPr>
        <p:spPr bwMode="auto">
          <a:xfrm>
            <a:off x="2867818" y="6122685"/>
            <a:ext cx="5363369" cy="40265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just">
              <a:defRPr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编码输出    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111      110         010         100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207963" y="301625"/>
            <a:ext cx="5808662" cy="4810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indent="-22860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5000"/>
              <a:defRPr/>
            </a:pPr>
            <a:r>
              <a:rPr kumimoji="0" lang="zh-CN" altLang="en-US" sz="2800" kern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卷积码的几何表述</a:t>
            </a:r>
            <a:r>
              <a:rPr kumimoji="0" lang="en-US" altLang="zh-CN" sz="2800" kern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-</a:t>
            </a:r>
            <a:r>
              <a:rPr kumimoji="0" lang="en-US" altLang="zh-CN" sz="2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1)</a:t>
            </a:r>
            <a:r>
              <a:rPr lang="zh-CN" altLang="en-US" sz="280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码树图</a:t>
            </a:r>
            <a:endParaRPr kumimoji="0" lang="zh-CN" altLang="en-US" sz="2800" kern="0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61B884-5898-44B5-88AD-F43E45733656}" type="slidenum">
              <a:rPr lang="en-US" altLang="zh-CN"/>
              <a:pPr>
                <a:defRPr/>
              </a:pPr>
              <a:t>91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5288" y="339725"/>
            <a:ext cx="2089150" cy="48101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lvl="1" indent="-22860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5000"/>
              <a:defRPr/>
            </a:pPr>
            <a:r>
              <a:rPr kumimoji="0" lang="en-US" altLang="zh-CN" sz="2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sz="2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）状态图</a:t>
            </a:r>
          </a:p>
        </p:txBody>
      </p:sp>
      <p:graphicFrame>
        <p:nvGraphicFramePr>
          <p:cNvPr id="11" name="Group 96"/>
          <p:cNvGraphicFramePr>
            <a:graphicFrameLocks noGrp="1"/>
          </p:cNvGraphicFramePr>
          <p:nvPr/>
        </p:nvGraphicFramePr>
        <p:xfrm>
          <a:off x="2655888" y="339725"/>
          <a:ext cx="6299200" cy="3505200"/>
        </p:xfrm>
        <a:graphic>
          <a:graphicData uri="http://schemas.openxmlformats.org/drawingml/2006/table">
            <a:tbl>
              <a:tblPr/>
              <a:tblGrid>
                <a:gridCol w="1656087"/>
                <a:gridCol w="1296068"/>
                <a:gridCol w="1268694"/>
                <a:gridCol w="2078351"/>
              </a:tblGrid>
              <a:tr h="620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移存器前一状态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M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当前输入信息位 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en-US" altLang="zh-CN" sz="2000" b="1" i="1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输出码元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r>
                        <a:rPr kumimoji="0" lang="en-US" altLang="zh-CN" sz="2000" b="1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1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</a:t>
                      </a:r>
                      <a:r>
                        <a:rPr kumimoji="0" lang="en-US" altLang="zh-CN" sz="2000" b="1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移存器下一状态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M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0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(00)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(00)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(01)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(01)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(10)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(11)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0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(10)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(00)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(01)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0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(11)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010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(10)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(11)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54" marR="914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5267" name="Rectangle 91"/>
          <p:cNvSpPr>
            <a:spLocks noChangeArrowheads="1"/>
          </p:cNvSpPr>
          <p:nvPr/>
        </p:nvSpPr>
        <p:spPr bwMode="auto">
          <a:xfrm>
            <a:off x="6588125" y="4668838"/>
            <a:ext cx="16033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000000"/>
                </a:solidFill>
                <a:ea typeface="楷体_GB2312" pitchFamily="49" charset="-122"/>
              </a:rPr>
              <a:t>输入</a:t>
            </a:r>
            <a:r>
              <a:rPr kumimoji="0" lang="en-US" altLang="zh-CN" sz="2000">
                <a:solidFill>
                  <a:srgbClr val="000000"/>
                </a:solidFill>
                <a:ea typeface="楷体_GB2312" pitchFamily="49" charset="-122"/>
              </a:rPr>
              <a:t>0</a:t>
            </a:r>
            <a:r>
              <a:rPr kumimoji="0" lang="zh-CN" altLang="en-US" sz="2000">
                <a:solidFill>
                  <a:srgbClr val="000000"/>
                </a:solidFill>
                <a:ea typeface="楷体_GB2312" pitchFamily="49" charset="-122"/>
              </a:rPr>
              <a:t>：实线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000000"/>
                </a:solidFill>
                <a:ea typeface="楷体_GB2312" pitchFamily="49" charset="-122"/>
              </a:rPr>
              <a:t>输入</a:t>
            </a:r>
            <a:r>
              <a:rPr kumimoji="0" lang="en-US" altLang="zh-CN" sz="2000">
                <a:solidFill>
                  <a:srgbClr val="000000"/>
                </a:solidFill>
                <a:ea typeface="楷体_GB2312" pitchFamily="49" charset="-122"/>
              </a:rPr>
              <a:t>1</a:t>
            </a:r>
            <a:r>
              <a:rPr kumimoji="0" lang="zh-CN" altLang="en-US" sz="2000">
                <a:solidFill>
                  <a:srgbClr val="000000"/>
                </a:solidFill>
                <a:ea typeface="楷体_GB2312" pitchFamily="49" charset="-122"/>
              </a:rPr>
              <a:t>：虚线</a:t>
            </a:r>
          </a:p>
        </p:txBody>
      </p:sp>
      <p:grpSp>
        <p:nvGrpSpPr>
          <p:cNvPr id="95268" name="Group 92"/>
          <p:cNvGrpSpPr>
            <a:grpSpLocks/>
          </p:cNvGrpSpPr>
          <p:nvPr/>
        </p:nvGrpSpPr>
        <p:grpSpPr bwMode="auto">
          <a:xfrm>
            <a:off x="657225" y="4059238"/>
            <a:ext cx="4500563" cy="2303462"/>
            <a:chOff x="442" y="2585"/>
            <a:chExt cx="2835" cy="1451"/>
          </a:xfrm>
        </p:grpSpPr>
        <p:sp>
          <p:nvSpPr>
            <p:cNvPr id="95270" name="Freeform 40"/>
            <p:cNvSpPr>
              <a:spLocks/>
            </p:cNvSpPr>
            <p:nvPr/>
          </p:nvSpPr>
          <p:spPr bwMode="auto">
            <a:xfrm>
              <a:off x="1633" y="3305"/>
              <a:ext cx="1" cy="132"/>
            </a:xfrm>
            <a:custGeom>
              <a:avLst/>
              <a:gdLst>
                <a:gd name="T0" fmla="*/ 1 w 2"/>
                <a:gd name="T1" fmla="*/ 24 h 201"/>
                <a:gd name="T2" fmla="*/ 1 w 2"/>
                <a:gd name="T3" fmla="*/ 0 h 20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201">
                  <a:moveTo>
                    <a:pt x="2" y="201"/>
                  </a:moveTo>
                  <a:cubicBezTo>
                    <a:pt x="1" y="119"/>
                    <a:pt x="0" y="38"/>
                    <a:pt x="2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1" name="Oval 50"/>
            <p:cNvSpPr>
              <a:spLocks noChangeArrowheads="1"/>
            </p:cNvSpPr>
            <p:nvPr/>
          </p:nvSpPr>
          <p:spPr bwMode="auto">
            <a:xfrm>
              <a:off x="442" y="2958"/>
              <a:ext cx="793" cy="72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ahoma" pitchFamily="34" charset="0"/>
              </a:endParaRPr>
            </a:p>
          </p:txBody>
        </p:sp>
        <p:sp>
          <p:nvSpPr>
            <p:cNvPr id="95272" name="Oval 51"/>
            <p:cNvSpPr>
              <a:spLocks noChangeArrowheads="1"/>
            </p:cNvSpPr>
            <p:nvPr/>
          </p:nvSpPr>
          <p:spPr bwMode="auto">
            <a:xfrm>
              <a:off x="2478" y="2968"/>
              <a:ext cx="793" cy="72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ahoma" pitchFamily="34" charset="0"/>
              </a:endParaRPr>
            </a:p>
          </p:txBody>
        </p:sp>
        <p:sp>
          <p:nvSpPr>
            <p:cNvPr id="95273" name="Line 52"/>
            <p:cNvSpPr>
              <a:spLocks noChangeShapeType="1"/>
            </p:cNvSpPr>
            <p:nvPr/>
          </p:nvSpPr>
          <p:spPr bwMode="auto">
            <a:xfrm flipV="1">
              <a:off x="1227" y="2830"/>
              <a:ext cx="618" cy="4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4" name="Line 53"/>
            <p:cNvSpPr>
              <a:spLocks noChangeShapeType="1"/>
            </p:cNvSpPr>
            <p:nvPr/>
          </p:nvSpPr>
          <p:spPr bwMode="auto">
            <a:xfrm>
              <a:off x="1227" y="3313"/>
              <a:ext cx="618" cy="49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5" name="Line 54"/>
            <p:cNvSpPr>
              <a:spLocks noChangeShapeType="1"/>
            </p:cNvSpPr>
            <p:nvPr/>
          </p:nvSpPr>
          <p:spPr bwMode="auto">
            <a:xfrm>
              <a:off x="1849" y="2826"/>
              <a:ext cx="618" cy="4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6" name="Line 55"/>
            <p:cNvSpPr>
              <a:spLocks noChangeShapeType="1"/>
            </p:cNvSpPr>
            <p:nvPr/>
          </p:nvSpPr>
          <p:spPr bwMode="auto">
            <a:xfrm flipV="1">
              <a:off x="1849" y="3328"/>
              <a:ext cx="618" cy="4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7" name="Arc 56"/>
            <p:cNvSpPr>
              <a:spLocks/>
            </p:cNvSpPr>
            <p:nvPr/>
          </p:nvSpPr>
          <p:spPr bwMode="auto">
            <a:xfrm rot="2741334">
              <a:off x="1527" y="2970"/>
              <a:ext cx="695" cy="6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8" name="Arc 57"/>
            <p:cNvSpPr>
              <a:spLocks/>
            </p:cNvSpPr>
            <p:nvPr/>
          </p:nvSpPr>
          <p:spPr bwMode="auto">
            <a:xfrm rot="18858666" flipH="1">
              <a:off x="1487" y="2986"/>
              <a:ext cx="695" cy="6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9" name="Line 58"/>
            <p:cNvSpPr>
              <a:spLocks noChangeShapeType="1"/>
            </p:cNvSpPr>
            <p:nvPr/>
          </p:nvSpPr>
          <p:spPr bwMode="auto">
            <a:xfrm flipV="1">
              <a:off x="1340" y="3083"/>
              <a:ext cx="19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0" name="Line 59"/>
            <p:cNvSpPr>
              <a:spLocks noChangeShapeType="1"/>
            </p:cNvSpPr>
            <p:nvPr/>
          </p:nvSpPr>
          <p:spPr bwMode="auto">
            <a:xfrm flipV="1">
              <a:off x="2140" y="3437"/>
              <a:ext cx="189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1" name="Line 60"/>
            <p:cNvSpPr>
              <a:spLocks noChangeShapeType="1"/>
            </p:cNvSpPr>
            <p:nvPr/>
          </p:nvSpPr>
          <p:spPr bwMode="auto">
            <a:xfrm flipH="1" flipV="1">
              <a:off x="1505" y="3530"/>
              <a:ext cx="144" cy="1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2" name="Line 61"/>
            <p:cNvSpPr>
              <a:spLocks noChangeShapeType="1"/>
            </p:cNvSpPr>
            <p:nvPr/>
          </p:nvSpPr>
          <p:spPr bwMode="auto">
            <a:xfrm>
              <a:off x="2072" y="3002"/>
              <a:ext cx="163" cy="1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3" name="Freeform 62"/>
            <p:cNvSpPr>
              <a:spLocks/>
            </p:cNvSpPr>
            <p:nvPr/>
          </p:nvSpPr>
          <p:spPr bwMode="auto">
            <a:xfrm>
              <a:off x="2055" y="3166"/>
              <a:ext cx="25" cy="140"/>
            </a:xfrm>
            <a:custGeom>
              <a:avLst/>
              <a:gdLst>
                <a:gd name="T0" fmla="*/ 0 w 36"/>
                <a:gd name="T1" fmla="*/ 0 h 213"/>
                <a:gd name="T2" fmla="*/ 6 w 36"/>
                <a:gd name="T3" fmla="*/ 26 h 2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" h="213">
                  <a:moveTo>
                    <a:pt x="0" y="0"/>
                  </a:moveTo>
                  <a:cubicBezTo>
                    <a:pt x="15" y="89"/>
                    <a:pt x="30" y="178"/>
                    <a:pt x="36" y="213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4" name="Freeform 63"/>
            <p:cNvSpPr>
              <a:spLocks/>
            </p:cNvSpPr>
            <p:nvPr/>
          </p:nvSpPr>
          <p:spPr bwMode="auto">
            <a:xfrm>
              <a:off x="446" y="3298"/>
              <a:ext cx="1" cy="83"/>
            </a:xfrm>
            <a:custGeom>
              <a:avLst/>
              <a:gdLst>
                <a:gd name="T0" fmla="*/ 0 w 1"/>
                <a:gd name="T1" fmla="*/ 16 h 126"/>
                <a:gd name="T2" fmla="*/ 0 w 1"/>
                <a:gd name="T3" fmla="*/ 0 h 1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26">
                  <a:moveTo>
                    <a:pt x="0" y="126"/>
                  </a:moveTo>
                  <a:cubicBezTo>
                    <a:pt x="0" y="73"/>
                    <a:pt x="0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5" name="Freeform 64"/>
            <p:cNvSpPr>
              <a:spLocks/>
            </p:cNvSpPr>
            <p:nvPr/>
          </p:nvSpPr>
          <p:spPr bwMode="auto">
            <a:xfrm>
              <a:off x="3258" y="3241"/>
              <a:ext cx="19" cy="57"/>
            </a:xfrm>
            <a:custGeom>
              <a:avLst/>
              <a:gdLst>
                <a:gd name="T0" fmla="*/ 0 w 27"/>
                <a:gd name="T1" fmla="*/ 0 h 87"/>
                <a:gd name="T2" fmla="*/ 4 w 27"/>
                <a:gd name="T3" fmla="*/ 10 h 8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87">
                  <a:moveTo>
                    <a:pt x="0" y="0"/>
                  </a:moveTo>
                  <a:cubicBezTo>
                    <a:pt x="11" y="36"/>
                    <a:pt x="23" y="73"/>
                    <a:pt x="27" y="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6" name="Oval 65"/>
            <p:cNvSpPr>
              <a:spLocks noChangeArrowheads="1"/>
            </p:cNvSpPr>
            <p:nvPr/>
          </p:nvSpPr>
          <p:spPr bwMode="auto">
            <a:xfrm>
              <a:off x="2449" y="3300"/>
              <a:ext cx="62" cy="5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ahoma" pitchFamily="34" charset="0"/>
              </a:endParaRPr>
            </a:p>
          </p:txBody>
        </p:sp>
        <p:sp>
          <p:nvSpPr>
            <p:cNvPr id="95287" name="Oval 66"/>
            <p:cNvSpPr>
              <a:spLocks noChangeArrowheads="1"/>
            </p:cNvSpPr>
            <p:nvPr/>
          </p:nvSpPr>
          <p:spPr bwMode="auto">
            <a:xfrm>
              <a:off x="1202" y="3300"/>
              <a:ext cx="62" cy="5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ahoma" pitchFamily="34" charset="0"/>
              </a:endParaRPr>
            </a:p>
          </p:txBody>
        </p:sp>
        <p:sp>
          <p:nvSpPr>
            <p:cNvPr id="95288" name="Oval 67"/>
            <p:cNvSpPr>
              <a:spLocks noChangeArrowheads="1"/>
            </p:cNvSpPr>
            <p:nvPr/>
          </p:nvSpPr>
          <p:spPr bwMode="auto">
            <a:xfrm>
              <a:off x="1822" y="2812"/>
              <a:ext cx="62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ahoma" pitchFamily="34" charset="0"/>
              </a:endParaRPr>
            </a:p>
          </p:txBody>
        </p:sp>
        <p:sp>
          <p:nvSpPr>
            <p:cNvPr id="95289" name="Oval 68"/>
            <p:cNvSpPr>
              <a:spLocks noChangeArrowheads="1"/>
            </p:cNvSpPr>
            <p:nvPr/>
          </p:nvSpPr>
          <p:spPr bwMode="auto">
            <a:xfrm>
              <a:off x="1831" y="3787"/>
              <a:ext cx="61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ahoma" pitchFamily="34" charset="0"/>
              </a:endParaRPr>
            </a:p>
          </p:txBody>
        </p:sp>
        <p:grpSp>
          <p:nvGrpSpPr>
            <p:cNvPr id="95290" name="Group 69"/>
            <p:cNvGrpSpPr>
              <a:grpSpLocks/>
            </p:cNvGrpSpPr>
            <p:nvPr/>
          </p:nvGrpSpPr>
          <p:grpSpPr bwMode="auto">
            <a:xfrm>
              <a:off x="1009" y="2585"/>
              <a:ext cx="1759" cy="1451"/>
              <a:chOff x="5952" y="8925"/>
              <a:chExt cx="2562" cy="2202"/>
            </a:xfrm>
          </p:grpSpPr>
          <p:sp>
            <p:nvSpPr>
              <p:cNvPr id="95299" name="Text Box 70"/>
              <p:cNvSpPr txBox="1">
                <a:spLocks noChangeArrowheads="1"/>
              </p:cNvSpPr>
              <p:nvPr/>
            </p:nvSpPr>
            <p:spPr bwMode="auto">
              <a:xfrm>
                <a:off x="5952" y="9816"/>
                <a:ext cx="462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i="1">
                    <a:solidFill>
                      <a:schemeClr val="hlink"/>
                    </a:solidFill>
                  </a:rPr>
                  <a:t>a</a:t>
                </a:r>
                <a:endParaRPr lang="en-US" altLang="zh-CN" sz="4800">
                  <a:solidFill>
                    <a:schemeClr val="hlink"/>
                  </a:solidFill>
                  <a:latin typeface="Tahoma" pitchFamily="34" charset="0"/>
                </a:endParaRPr>
              </a:p>
            </p:txBody>
          </p:sp>
          <p:sp>
            <p:nvSpPr>
              <p:cNvPr id="95300" name="Text Box 71"/>
              <p:cNvSpPr txBox="1">
                <a:spLocks noChangeArrowheads="1"/>
              </p:cNvSpPr>
              <p:nvPr/>
            </p:nvSpPr>
            <p:spPr bwMode="auto">
              <a:xfrm>
                <a:off x="7005" y="8925"/>
                <a:ext cx="462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i="1">
                    <a:solidFill>
                      <a:schemeClr val="hlink"/>
                    </a:solidFill>
                  </a:rPr>
                  <a:t>b</a:t>
                </a:r>
                <a:endParaRPr lang="en-US" altLang="zh-CN" sz="4800">
                  <a:solidFill>
                    <a:schemeClr val="hlink"/>
                  </a:solidFill>
                  <a:latin typeface="Tahoma" pitchFamily="34" charset="0"/>
                </a:endParaRPr>
              </a:p>
            </p:txBody>
          </p:sp>
          <p:sp>
            <p:nvSpPr>
              <p:cNvPr id="95301" name="Text Box 72"/>
              <p:cNvSpPr txBox="1">
                <a:spLocks noChangeArrowheads="1"/>
              </p:cNvSpPr>
              <p:nvPr/>
            </p:nvSpPr>
            <p:spPr bwMode="auto">
              <a:xfrm>
                <a:off x="7014" y="10704"/>
                <a:ext cx="462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i="1">
                    <a:solidFill>
                      <a:schemeClr val="hlink"/>
                    </a:solidFill>
                  </a:rPr>
                  <a:t>c</a:t>
                </a:r>
                <a:endParaRPr lang="en-US" altLang="zh-CN" sz="4800">
                  <a:solidFill>
                    <a:schemeClr val="hlink"/>
                  </a:solidFill>
                  <a:latin typeface="Tahoma" pitchFamily="34" charset="0"/>
                </a:endParaRPr>
              </a:p>
            </p:txBody>
          </p:sp>
          <p:sp>
            <p:nvSpPr>
              <p:cNvPr id="95302" name="Text Box 73"/>
              <p:cNvSpPr txBox="1">
                <a:spLocks noChangeArrowheads="1"/>
              </p:cNvSpPr>
              <p:nvPr/>
            </p:nvSpPr>
            <p:spPr bwMode="auto">
              <a:xfrm>
                <a:off x="8052" y="9816"/>
                <a:ext cx="462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i="1">
                    <a:solidFill>
                      <a:schemeClr val="hlink"/>
                    </a:solidFill>
                  </a:rPr>
                  <a:t>d</a:t>
                </a:r>
                <a:endParaRPr lang="en-US" altLang="zh-CN" sz="4800">
                  <a:solidFill>
                    <a:schemeClr val="hlink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95291" name="Text Box 75"/>
            <p:cNvSpPr txBox="1">
              <a:spLocks noChangeArrowheads="1"/>
            </p:cNvSpPr>
            <p:nvPr/>
          </p:nvSpPr>
          <p:spPr bwMode="auto">
            <a:xfrm>
              <a:off x="648" y="2913"/>
              <a:ext cx="3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000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95292" name="Text Box 76"/>
            <p:cNvSpPr txBox="1">
              <a:spLocks noChangeArrowheads="1"/>
            </p:cNvSpPr>
            <p:nvPr/>
          </p:nvSpPr>
          <p:spPr bwMode="auto">
            <a:xfrm>
              <a:off x="1363" y="2806"/>
              <a:ext cx="3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111</a:t>
              </a:r>
            </a:p>
          </p:txBody>
        </p:sp>
        <p:sp>
          <p:nvSpPr>
            <p:cNvPr id="95293" name="Text Box 77"/>
            <p:cNvSpPr txBox="1">
              <a:spLocks noChangeArrowheads="1"/>
            </p:cNvSpPr>
            <p:nvPr/>
          </p:nvSpPr>
          <p:spPr bwMode="auto">
            <a:xfrm>
              <a:off x="2686" y="2927"/>
              <a:ext cx="3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101</a:t>
              </a:r>
            </a:p>
          </p:txBody>
        </p:sp>
        <p:sp>
          <p:nvSpPr>
            <p:cNvPr id="95294" name="Text Box 78"/>
            <p:cNvSpPr txBox="1">
              <a:spLocks noChangeArrowheads="1"/>
            </p:cNvSpPr>
            <p:nvPr/>
          </p:nvSpPr>
          <p:spPr bwMode="auto">
            <a:xfrm>
              <a:off x="2033" y="2806"/>
              <a:ext cx="3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110</a:t>
              </a:r>
            </a:p>
          </p:txBody>
        </p:sp>
        <p:sp>
          <p:nvSpPr>
            <p:cNvPr id="95295" name="Text Box 79"/>
            <p:cNvSpPr txBox="1">
              <a:spLocks noChangeArrowheads="1"/>
            </p:cNvSpPr>
            <p:nvPr/>
          </p:nvSpPr>
          <p:spPr bwMode="auto">
            <a:xfrm>
              <a:off x="2115" y="3549"/>
              <a:ext cx="3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010</a:t>
              </a:r>
            </a:p>
          </p:txBody>
        </p:sp>
        <p:sp>
          <p:nvSpPr>
            <p:cNvPr id="95296" name="Text Box 80"/>
            <p:cNvSpPr txBox="1">
              <a:spLocks noChangeArrowheads="1"/>
            </p:cNvSpPr>
            <p:nvPr/>
          </p:nvSpPr>
          <p:spPr bwMode="auto">
            <a:xfrm>
              <a:off x="1236" y="3521"/>
              <a:ext cx="3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011</a:t>
              </a:r>
            </a:p>
          </p:txBody>
        </p:sp>
        <p:sp>
          <p:nvSpPr>
            <p:cNvPr id="95297" name="Text Box 81"/>
            <p:cNvSpPr txBox="1">
              <a:spLocks noChangeArrowheads="1"/>
            </p:cNvSpPr>
            <p:nvPr/>
          </p:nvSpPr>
          <p:spPr bwMode="auto">
            <a:xfrm>
              <a:off x="1321" y="3152"/>
              <a:ext cx="38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100</a:t>
              </a:r>
            </a:p>
          </p:txBody>
        </p:sp>
        <p:sp>
          <p:nvSpPr>
            <p:cNvPr id="95298" name="Text Box 82"/>
            <p:cNvSpPr txBox="1">
              <a:spLocks noChangeArrowheads="1"/>
            </p:cNvSpPr>
            <p:nvPr/>
          </p:nvSpPr>
          <p:spPr bwMode="auto">
            <a:xfrm>
              <a:off x="2058" y="3152"/>
              <a:ext cx="3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001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66E419-C5F1-4C02-878B-39AA957CBBC6}" type="slidenum">
              <a:rPr lang="en-US" altLang="zh-CN"/>
              <a:pPr>
                <a:defRPr/>
              </a:pPr>
              <a:t>92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/>
          <p:cNvSpPr/>
          <p:nvPr/>
        </p:nvSpPr>
        <p:spPr>
          <a:xfrm>
            <a:off x="392113" y="322263"/>
            <a:ext cx="2163762" cy="5413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lvl="1" indent="-228600">
              <a:lnSpc>
                <a:spcPts val="3500"/>
              </a:lnSpc>
              <a:spcBef>
                <a:spcPct val="20000"/>
              </a:spcBef>
              <a:buClr>
                <a:srgbClr val="FF0000"/>
              </a:buClr>
              <a:buSzPct val="75000"/>
              <a:defRPr/>
            </a:pPr>
            <a:r>
              <a:rPr kumimoji="0" lang="en-US" altLang="zh-CN" sz="2800" kern="0" dirty="0">
                <a:solidFill>
                  <a:srgbClr val="FF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3</a:t>
            </a:r>
            <a:r>
              <a:rPr kumimoji="0" lang="zh-CN" altLang="en-US" sz="2800" kern="0" dirty="0">
                <a:solidFill>
                  <a:srgbClr val="FF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网格图</a:t>
            </a:r>
            <a:endParaRPr kumimoji="0" lang="zh-CN" altLang="en-US" sz="2800" kern="0" dirty="0">
              <a:solidFill>
                <a:srgbClr val="FF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4786313" y="571500"/>
            <a:ext cx="385762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将状态图在时间上展开</a:t>
            </a:r>
            <a:r>
              <a:rPr kumimoji="0" lang="en-US" altLang="zh-CN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  <a:sym typeface="Wingdings" pitchFamily="2" charset="2"/>
              </a:rPr>
              <a:t> 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网格图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6260" name="Group 6"/>
          <p:cNvGrpSpPr>
            <a:grpSpLocks/>
          </p:cNvGrpSpPr>
          <p:nvPr/>
        </p:nvGrpSpPr>
        <p:grpSpPr bwMode="auto">
          <a:xfrm>
            <a:off x="1285875" y="1314450"/>
            <a:ext cx="7110413" cy="2476500"/>
            <a:chOff x="2466" y="12378"/>
            <a:chExt cx="5997" cy="2279"/>
          </a:xfrm>
        </p:grpSpPr>
        <p:grpSp>
          <p:nvGrpSpPr>
            <p:cNvPr id="96320" name="Group 7"/>
            <p:cNvGrpSpPr>
              <a:grpSpLocks/>
            </p:cNvGrpSpPr>
            <p:nvPr/>
          </p:nvGrpSpPr>
          <p:grpSpPr bwMode="auto">
            <a:xfrm>
              <a:off x="4092" y="13746"/>
              <a:ext cx="3705" cy="387"/>
              <a:chOff x="4017" y="13647"/>
              <a:chExt cx="3705" cy="387"/>
            </a:xfrm>
          </p:grpSpPr>
          <p:sp>
            <p:nvSpPr>
              <p:cNvPr id="96445" name="Text Box 8"/>
              <p:cNvSpPr txBox="1">
                <a:spLocks noChangeArrowheads="1"/>
              </p:cNvSpPr>
              <p:nvPr/>
            </p:nvSpPr>
            <p:spPr bwMode="auto">
              <a:xfrm>
                <a:off x="4017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446" name="Text Box 9"/>
              <p:cNvSpPr txBox="1">
                <a:spLocks noChangeArrowheads="1"/>
              </p:cNvSpPr>
              <p:nvPr/>
            </p:nvSpPr>
            <p:spPr bwMode="auto">
              <a:xfrm>
                <a:off x="5070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447" name="Text Box 10"/>
              <p:cNvSpPr txBox="1">
                <a:spLocks noChangeArrowheads="1"/>
              </p:cNvSpPr>
              <p:nvPr/>
            </p:nvSpPr>
            <p:spPr bwMode="auto">
              <a:xfrm>
                <a:off x="6096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448" name="Text Box 11"/>
              <p:cNvSpPr txBox="1">
                <a:spLocks noChangeArrowheads="1"/>
              </p:cNvSpPr>
              <p:nvPr/>
            </p:nvSpPr>
            <p:spPr bwMode="auto">
              <a:xfrm>
                <a:off x="7146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</p:grpSp>
        <p:grpSp>
          <p:nvGrpSpPr>
            <p:cNvPr id="96321" name="Group 12"/>
            <p:cNvGrpSpPr>
              <a:grpSpLocks/>
            </p:cNvGrpSpPr>
            <p:nvPr/>
          </p:nvGrpSpPr>
          <p:grpSpPr bwMode="auto">
            <a:xfrm>
              <a:off x="2466" y="12378"/>
              <a:ext cx="5997" cy="2279"/>
              <a:chOff x="2466" y="12378"/>
              <a:chExt cx="5997" cy="2279"/>
            </a:xfrm>
          </p:grpSpPr>
          <p:grpSp>
            <p:nvGrpSpPr>
              <p:cNvPr id="96322" name="Group 13"/>
              <p:cNvGrpSpPr>
                <a:grpSpLocks/>
              </p:cNvGrpSpPr>
              <p:nvPr/>
            </p:nvGrpSpPr>
            <p:grpSpPr bwMode="auto">
              <a:xfrm>
                <a:off x="5133" y="12945"/>
                <a:ext cx="2676" cy="399"/>
                <a:chOff x="5133" y="12945"/>
                <a:chExt cx="2676" cy="399"/>
              </a:xfrm>
            </p:grpSpPr>
            <p:sp>
              <p:nvSpPr>
                <p:cNvPr id="9644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133" y="12957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/>
                    <a:t>011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  <p:sp>
              <p:nvSpPr>
                <p:cNvPr id="9644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6195" y="12945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/>
                    <a:t>011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  <p:sp>
              <p:nvSpPr>
                <p:cNvPr id="9644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233" y="12945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/>
                    <a:t>011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</p:grpSp>
          <p:grpSp>
            <p:nvGrpSpPr>
              <p:cNvPr id="96323" name="Group 17"/>
              <p:cNvGrpSpPr>
                <a:grpSpLocks/>
              </p:cNvGrpSpPr>
              <p:nvPr/>
            </p:nvGrpSpPr>
            <p:grpSpPr bwMode="auto">
              <a:xfrm>
                <a:off x="2466" y="12378"/>
                <a:ext cx="5997" cy="2279"/>
                <a:chOff x="2466" y="12378"/>
                <a:chExt cx="5997" cy="2279"/>
              </a:xfrm>
            </p:grpSpPr>
            <p:grpSp>
              <p:nvGrpSpPr>
                <p:cNvPr id="96324" name="Group 18"/>
                <p:cNvGrpSpPr>
                  <a:grpSpLocks/>
                </p:cNvGrpSpPr>
                <p:nvPr/>
              </p:nvGrpSpPr>
              <p:grpSpPr bwMode="auto">
                <a:xfrm>
                  <a:off x="4818" y="13959"/>
                  <a:ext cx="2667" cy="387"/>
                  <a:chOff x="4818" y="13959"/>
                  <a:chExt cx="2667" cy="387"/>
                </a:xfrm>
              </p:grpSpPr>
              <p:sp>
                <p:nvSpPr>
                  <p:cNvPr id="96439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8" y="13959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010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964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32" y="13959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010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964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09" y="13959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010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</p:grpSp>
            <p:grpSp>
              <p:nvGrpSpPr>
                <p:cNvPr id="96325" name="Group 22"/>
                <p:cNvGrpSpPr>
                  <a:grpSpLocks/>
                </p:cNvGrpSpPr>
                <p:nvPr/>
              </p:nvGrpSpPr>
              <p:grpSpPr bwMode="auto">
                <a:xfrm>
                  <a:off x="5268" y="14270"/>
                  <a:ext cx="2541" cy="387"/>
                  <a:chOff x="5268" y="14271"/>
                  <a:chExt cx="2541" cy="387"/>
                </a:xfrm>
              </p:grpSpPr>
              <p:sp>
                <p:nvSpPr>
                  <p:cNvPr id="96436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68" y="14271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101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96437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171" y="14271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101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96438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33" y="14271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101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</p:grpSp>
            <p:grpSp>
              <p:nvGrpSpPr>
                <p:cNvPr id="96326" name="Group 26"/>
                <p:cNvGrpSpPr>
                  <a:grpSpLocks/>
                </p:cNvGrpSpPr>
                <p:nvPr/>
              </p:nvGrpSpPr>
              <p:grpSpPr bwMode="auto">
                <a:xfrm>
                  <a:off x="2466" y="12378"/>
                  <a:ext cx="5997" cy="2148"/>
                  <a:chOff x="2466" y="12378"/>
                  <a:chExt cx="5997" cy="2148"/>
                </a:xfrm>
              </p:grpSpPr>
              <p:grpSp>
                <p:nvGrpSpPr>
                  <p:cNvPr id="96327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4530" y="13392"/>
                    <a:ext cx="3741" cy="387"/>
                    <a:chOff x="4530" y="13392"/>
                    <a:chExt cx="3741" cy="387"/>
                  </a:xfrm>
                </p:grpSpPr>
                <p:sp>
                  <p:nvSpPr>
                    <p:cNvPr id="96432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30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6433" name="Text Box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592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6434" name="Text Box 3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618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6435" name="Text Box 3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695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</p:grpSp>
              <p:grpSp>
                <p:nvGrpSpPr>
                  <p:cNvPr id="96328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2466" y="12378"/>
                    <a:ext cx="5997" cy="2148"/>
                    <a:chOff x="2466" y="12378"/>
                    <a:chExt cx="5997" cy="2148"/>
                  </a:xfrm>
                </p:grpSpPr>
                <p:grpSp>
                  <p:nvGrpSpPr>
                    <p:cNvPr id="96329" name="Group 3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10" y="13299"/>
                      <a:ext cx="3018" cy="501"/>
                      <a:chOff x="5010" y="13299"/>
                      <a:chExt cx="3018" cy="501"/>
                    </a:xfrm>
                  </p:grpSpPr>
                  <p:sp>
                    <p:nvSpPr>
                      <p:cNvPr id="96429" name="Line 3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010" y="13299"/>
                        <a:ext cx="924" cy="47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6430" name="Line 3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6051" y="13314"/>
                        <a:ext cx="948" cy="48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6431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7104" y="13314"/>
                        <a:ext cx="924" cy="47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96330" name="Group 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66" y="12378"/>
                      <a:ext cx="5997" cy="2148"/>
                      <a:chOff x="2466" y="12378"/>
                      <a:chExt cx="5997" cy="2148"/>
                    </a:xfrm>
                  </p:grpSpPr>
                  <p:grpSp>
                    <p:nvGrpSpPr>
                      <p:cNvPr id="96331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16" y="12702"/>
                        <a:ext cx="5133" cy="9"/>
                        <a:chOff x="2916" y="12702"/>
                        <a:chExt cx="5133" cy="9"/>
                      </a:xfrm>
                    </p:grpSpPr>
                    <p:sp>
                      <p:nvSpPr>
                        <p:cNvPr id="96424" name="Line 3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16" y="12711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96425" name="Line 4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966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96426" name="Line 4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019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96427" name="Line 4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045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96428" name="Line 4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7110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96332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66" y="12378"/>
                        <a:ext cx="5997" cy="2148"/>
                        <a:chOff x="2466" y="12378"/>
                        <a:chExt cx="5997" cy="2148"/>
                      </a:xfrm>
                    </p:grpSpPr>
                    <p:grpSp>
                      <p:nvGrpSpPr>
                        <p:cNvPr id="96333" name="Group 4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66" y="12471"/>
                          <a:ext cx="399" cy="2055"/>
                          <a:chOff x="2466" y="12471"/>
                          <a:chExt cx="399" cy="2055"/>
                        </a:xfrm>
                      </p:grpSpPr>
                      <p:sp>
                        <p:nvSpPr>
                          <p:cNvPr id="96420" name="Text Box 46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2471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a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6421" name="Text Box 47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3023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b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6422" name="Text Box 48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3587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c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6423" name="Text Box 49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4139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d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6334" name="Group 5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805" y="12378"/>
                          <a:ext cx="5658" cy="2139"/>
                          <a:chOff x="2805" y="12378"/>
                          <a:chExt cx="5658" cy="2139"/>
                        </a:xfrm>
                      </p:grpSpPr>
                      <p:grpSp>
                        <p:nvGrpSpPr>
                          <p:cNvPr id="96335" name="Group 5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805" y="12378"/>
                            <a:ext cx="5658" cy="2139"/>
                            <a:chOff x="2805" y="12378"/>
                            <a:chExt cx="5658" cy="2139"/>
                          </a:xfrm>
                        </p:grpSpPr>
                        <p:grpSp>
                          <p:nvGrpSpPr>
                            <p:cNvPr id="96346" name="Group 5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805" y="12648"/>
                              <a:ext cx="5331" cy="1788"/>
                              <a:chOff x="2805" y="12648"/>
                              <a:chExt cx="5331" cy="1788"/>
                            </a:xfrm>
                          </p:grpSpPr>
                          <p:grpSp>
                            <p:nvGrpSpPr>
                              <p:cNvPr id="96386" name="Group 53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2805" y="12648"/>
                                <a:ext cx="1152" cy="1788"/>
                                <a:chOff x="2805" y="12648"/>
                                <a:chExt cx="1152" cy="1788"/>
                              </a:xfrm>
                            </p:grpSpPr>
                            <p:grpSp>
                              <p:nvGrpSpPr>
                                <p:cNvPr id="96410" name="Group 54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805" y="12648"/>
                                  <a:ext cx="1152" cy="672"/>
                                  <a:chOff x="2805" y="12648"/>
                                  <a:chExt cx="1152" cy="672"/>
                                </a:xfrm>
                              </p:grpSpPr>
                              <p:sp>
                                <p:nvSpPr>
                                  <p:cNvPr id="96416" name="Oval 55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6417" name="Oval 56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6418" name="Oval 57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6419" name="Oval 58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96411" name="Group 59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805" y="13764"/>
                                  <a:ext cx="1152" cy="672"/>
                                  <a:chOff x="2805" y="12648"/>
                                  <a:chExt cx="1152" cy="672"/>
                                </a:xfrm>
                              </p:grpSpPr>
                              <p:sp>
                                <p:nvSpPr>
                                  <p:cNvPr id="96412" name="Oval 60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6413" name="Oval 61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6414" name="Oval 62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6415" name="Oval 63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grpSp>
                            <p:nvGrpSpPr>
                              <p:cNvPr id="96387" name="Group 64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4881" y="12648"/>
                                <a:ext cx="3255" cy="1788"/>
                                <a:chOff x="4881" y="12648"/>
                                <a:chExt cx="3255" cy="1788"/>
                              </a:xfrm>
                            </p:grpSpPr>
                            <p:grpSp>
                              <p:nvGrpSpPr>
                                <p:cNvPr id="96388" name="Group 65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4893" y="13764"/>
                                  <a:ext cx="3243" cy="672"/>
                                  <a:chOff x="4881" y="12648"/>
                                  <a:chExt cx="3243" cy="672"/>
                                </a:xfrm>
                              </p:grpSpPr>
                              <p:grpSp>
                                <p:nvGrpSpPr>
                                  <p:cNvPr id="96400" name="Group 66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6972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96406" name="Oval 67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407" name="Oval 68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408" name="Oval 69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409" name="Oval 70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96401" name="Group 71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4881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96402" name="Oval 72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403" name="Oval 73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404" name="Oval 74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405" name="Oval 75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  <p:grpSp>
                              <p:nvGrpSpPr>
                                <p:cNvPr id="96389" name="Group 76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4881" y="12648"/>
                                  <a:ext cx="3243" cy="672"/>
                                  <a:chOff x="4881" y="12648"/>
                                  <a:chExt cx="3243" cy="672"/>
                                </a:xfrm>
                              </p:grpSpPr>
                              <p:grpSp>
                                <p:nvGrpSpPr>
                                  <p:cNvPr id="96390" name="Group 77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6972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96396" name="Oval 78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397" name="Oval 79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398" name="Oval 80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399" name="Oval 81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96391" name="Group 82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4881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96392" name="Oval 83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393" name="Oval 84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394" name="Oval 85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395" name="Oval 86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grpSp>
                          <p:nvGrpSpPr>
                            <p:cNvPr id="96347" name="Group 87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8064" y="12462"/>
                              <a:ext cx="399" cy="2055"/>
                              <a:chOff x="8064" y="12462"/>
                              <a:chExt cx="399" cy="2055"/>
                            </a:xfrm>
                          </p:grpSpPr>
                          <p:sp>
                            <p:nvSpPr>
                              <p:cNvPr id="96382" name="Text Box 88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2462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a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6383" name="Text Box 89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3014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b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6384" name="Text Box 90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3578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c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6385" name="Text Box 91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4130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d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96348" name="Group 9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904" y="12378"/>
                              <a:ext cx="5148" cy="2001"/>
                              <a:chOff x="2904" y="12378"/>
                              <a:chExt cx="5148" cy="2001"/>
                            </a:xfrm>
                          </p:grpSpPr>
                          <p:grpSp>
                            <p:nvGrpSpPr>
                              <p:cNvPr id="96349" name="Group 93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07" y="14379"/>
                                <a:ext cx="3030" cy="0"/>
                                <a:chOff x="5019" y="12702"/>
                                <a:chExt cx="3030" cy="0"/>
                              </a:xfrm>
                            </p:grpSpPr>
                            <p:sp>
                              <p:nvSpPr>
                                <p:cNvPr id="96379" name="Line 94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5019" y="12702"/>
                                  <a:ext cx="939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80" name="Line 95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45" y="12702"/>
                                  <a:ext cx="939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81" name="Line 96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110" y="12702"/>
                                  <a:ext cx="939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6350" name="Group 9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2904" y="12735"/>
                                <a:ext cx="5145" cy="1065"/>
                                <a:chOff x="2904" y="12735"/>
                                <a:chExt cx="5145" cy="1065"/>
                              </a:xfrm>
                            </p:grpSpPr>
                            <p:sp>
                              <p:nvSpPr>
                                <p:cNvPr id="96370" name="Line 98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2904" y="12747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71" name="Line 9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3966" y="13311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72" name="Line 100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3942" y="12735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73" name="Line 101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5004" y="13299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74" name="Line 102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4992" y="12747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75" name="Line 103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54" y="13311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76" name="Line 104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33" y="12735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77" name="Line 105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095" y="13299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78" name="Line 106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083" y="12750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6351" name="Group 10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3948" y="13299"/>
                                <a:ext cx="4080" cy="1050"/>
                                <a:chOff x="3948" y="13299"/>
                                <a:chExt cx="4080" cy="1050"/>
                              </a:xfrm>
                            </p:grpSpPr>
                            <p:sp>
                              <p:nvSpPr>
                                <p:cNvPr id="96366" name="Line 108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3948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67" name="Line 10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4989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68" name="Line 110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30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69" name="Line 111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080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6352" name="Group 112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07" y="12759"/>
                                <a:ext cx="3045" cy="1017"/>
                                <a:chOff x="5007" y="12759"/>
                                <a:chExt cx="3045" cy="1017"/>
                              </a:xfrm>
                            </p:grpSpPr>
                            <p:sp>
                              <p:nvSpPr>
                                <p:cNvPr id="96363" name="Line 113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7098" y="12759"/>
                                  <a:ext cx="954" cy="1017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64" name="Line 114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6057" y="12759"/>
                                  <a:ext cx="954" cy="1017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65" name="Line 115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5007" y="12759"/>
                                  <a:ext cx="954" cy="1017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6353" name="Group 116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10" y="13875"/>
                                <a:ext cx="3027" cy="498"/>
                                <a:chOff x="5010" y="13875"/>
                                <a:chExt cx="3027" cy="498"/>
                              </a:xfrm>
                            </p:grpSpPr>
                            <p:sp>
                              <p:nvSpPr>
                                <p:cNvPr id="96360" name="Line 117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5010" y="13899"/>
                                  <a:ext cx="924" cy="47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61" name="Line 118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6063" y="13875"/>
                                  <a:ext cx="924" cy="47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6362" name="Line 11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7113" y="13875"/>
                                  <a:ext cx="924" cy="47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6354" name="Group 120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3093" y="12378"/>
                                <a:ext cx="4671" cy="387"/>
                                <a:chOff x="3093" y="12378"/>
                                <a:chExt cx="4671" cy="387"/>
                              </a:xfrm>
                            </p:grpSpPr>
                            <p:sp>
                              <p:nvSpPr>
                                <p:cNvPr id="96355" name="Text Box 121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093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96356" name="Text Box 12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4056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96357" name="Text Box 123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5121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96358" name="Text Box 124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6147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96359" name="Text Box 125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7188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</p:grpSp>
                        </p:grpSp>
                      </p:grpSp>
                      <p:grpSp>
                        <p:nvGrpSpPr>
                          <p:cNvPr id="96336" name="Group 126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3093" y="12630"/>
                            <a:ext cx="4719" cy="387"/>
                            <a:chOff x="3093" y="12630"/>
                            <a:chExt cx="4719" cy="387"/>
                          </a:xfrm>
                        </p:grpSpPr>
                        <p:sp>
                          <p:nvSpPr>
                            <p:cNvPr id="96341" name="Text Box 127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093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6342" name="Text Box 128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119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6343" name="Text Box 129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121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6344" name="Text Box 130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6198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6345" name="Text Box 131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7236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6337" name="Group 13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5319" y="13161"/>
                            <a:ext cx="2655" cy="387"/>
                            <a:chOff x="5319" y="13161"/>
                            <a:chExt cx="2655" cy="387"/>
                          </a:xfrm>
                        </p:grpSpPr>
                        <p:sp>
                          <p:nvSpPr>
                            <p:cNvPr id="96338" name="Text Box 133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7398" y="13161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100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6339" name="Text Box 134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6357" y="13161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100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6340" name="Text Box 135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319" y="13161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100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</p:grpSp>
      <p:grpSp>
        <p:nvGrpSpPr>
          <p:cNvPr id="96261" name="Group 136"/>
          <p:cNvGrpSpPr>
            <a:grpSpLocks/>
          </p:cNvGrpSpPr>
          <p:nvPr/>
        </p:nvGrpSpPr>
        <p:grpSpPr bwMode="auto">
          <a:xfrm>
            <a:off x="1285875" y="3924300"/>
            <a:ext cx="7065963" cy="2655888"/>
            <a:chOff x="2967" y="1701"/>
            <a:chExt cx="5997" cy="2064"/>
          </a:xfrm>
        </p:grpSpPr>
        <p:grpSp>
          <p:nvGrpSpPr>
            <p:cNvPr id="96264" name="Group 137"/>
            <p:cNvGrpSpPr>
              <a:grpSpLocks/>
            </p:cNvGrpSpPr>
            <p:nvPr/>
          </p:nvGrpSpPr>
          <p:grpSpPr bwMode="auto">
            <a:xfrm>
              <a:off x="2967" y="1701"/>
              <a:ext cx="5997" cy="2064"/>
              <a:chOff x="2967" y="1701"/>
              <a:chExt cx="5997" cy="2064"/>
            </a:xfrm>
          </p:grpSpPr>
          <p:sp>
            <p:nvSpPr>
              <p:cNvPr id="96276" name="Text Box 138"/>
              <p:cNvSpPr txBox="1">
                <a:spLocks noChangeArrowheads="1"/>
              </p:cNvSpPr>
              <p:nvPr/>
            </p:nvSpPr>
            <p:spPr bwMode="auto">
              <a:xfrm>
                <a:off x="2967" y="1710"/>
                <a:ext cx="399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/>
                  <a:t>a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277" name="Text Box 139"/>
              <p:cNvSpPr txBox="1">
                <a:spLocks noChangeArrowheads="1"/>
              </p:cNvSpPr>
              <p:nvPr/>
            </p:nvSpPr>
            <p:spPr bwMode="auto">
              <a:xfrm>
                <a:off x="2967" y="2262"/>
                <a:ext cx="399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/>
                  <a:t>b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278" name="Text Box 140"/>
              <p:cNvSpPr txBox="1">
                <a:spLocks noChangeArrowheads="1"/>
              </p:cNvSpPr>
              <p:nvPr/>
            </p:nvSpPr>
            <p:spPr bwMode="auto">
              <a:xfrm>
                <a:off x="2967" y="2826"/>
                <a:ext cx="399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/>
                  <a:t>c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279" name="Text Box 141"/>
              <p:cNvSpPr txBox="1">
                <a:spLocks noChangeArrowheads="1"/>
              </p:cNvSpPr>
              <p:nvPr/>
            </p:nvSpPr>
            <p:spPr bwMode="auto">
              <a:xfrm>
                <a:off x="2967" y="3378"/>
                <a:ext cx="399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/>
                  <a:t>d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grpSp>
            <p:nvGrpSpPr>
              <p:cNvPr id="96280" name="Group 142"/>
              <p:cNvGrpSpPr>
                <a:grpSpLocks/>
              </p:cNvGrpSpPr>
              <p:nvPr/>
            </p:nvGrpSpPr>
            <p:grpSpPr bwMode="auto">
              <a:xfrm>
                <a:off x="3306" y="1887"/>
                <a:ext cx="5331" cy="1788"/>
                <a:chOff x="2805" y="12648"/>
                <a:chExt cx="5331" cy="1788"/>
              </a:xfrm>
            </p:grpSpPr>
            <p:grpSp>
              <p:nvGrpSpPr>
                <p:cNvPr id="96286" name="Group 143"/>
                <p:cNvGrpSpPr>
                  <a:grpSpLocks/>
                </p:cNvGrpSpPr>
                <p:nvPr/>
              </p:nvGrpSpPr>
              <p:grpSpPr bwMode="auto">
                <a:xfrm>
                  <a:off x="2805" y="12648"/>
                  <a:ext cx="1152" cy="1788"/>
                  <a:chOff x="2805" y="12648"/>
                  <a:chExt cx="1152" cy="1788"/>
                </a:xfrm>
              </p:grpSpPr>
              <p:grpSp>
                <p:nvGrpSpPr>
                  <p:cNvPr id="96310" name="Group 144"/>
                  <p:cNvGrpSpPr>
                    <a:grpSpLocks/>
                  </p:cNvGrpSpPr>
                  <p:nvPr/>
                </p:nvGrpSpPr>
                <p:grpSpPr bwMode="auto">
                  <a:xfrm>
                    <a:off x="2805" y="12648"/>
                    <a:ext cx="1152" cy="672"/>
                    <a:chOff x="2805" y="12648"/>
                    <a:chExt cx="1152" cy="672"/>
                  </a:xfrm>
                </p:grpSpPr>
                <p:sp>
                  <p:nvSpPr>
                    <p:cNvPr id="96316" name="Oval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5" y="12648"/>
                      <a:ext cx="114" cy="111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12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6317" name="Oval 1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5" y="13209"/>
                      <a:ext cx="114" cy="111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12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6318" name="Oval 1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43" y="12648"/>
                      <a:ext cx="114" cy="111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12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6319" name="Oval 1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43" y="13209"/>
                      <a:ext cx="114" cy="111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1200">
                        <a:latin typeface="Tahoma" pitchFamily="34" charset="0"/>
                      </a:endParaRPr>
                    </a:p>
                  </p:txBody>
                </p:sp>
              </p:grpSp>
              <p:grpSp>
                <p:nvGrpSpPr>
                  <p:cNvPr id="96311" name="Group 149"/>
                  <p:cNvGrpSpPr>
                    <a:grpSpLocks/>
                  </p:cNvGrpSpPr>
                  <p:nvPr/>
                </p:nvGrpSpPr>
                <p:grpSpPr bwMode="auto">
                  <a:xfrm>
                    <a:off x="2805" y="13764"/>
                    <a:ext cx="1152" cy="672"/>
                    <a:chOff x="2805" y="12648"/>
                    <a:chExt cx="1152" cy="672"/>
                  </a:xfrm>
                </p:grpSpPr>
                <p:sp>
                  <p:nvSpPr>
                    <p:cNvPr id="96312" name="Oval 1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5" y="12648"/>
                      <a:ext cx="114" cy="111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12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6313" name="Oval 1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5" y="13209"/>
                      <a:ext cx="114" cy="111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12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6314" name="Oval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43" y="12648"/>
                      <a:ext cx="114" cy="111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12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6315" name="Oval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43" y="13209"/>
                      <a:ext cx="114" cy="111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1200">
                        <a:latin typeface="Tahoma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6287" name="Group 154"/>
                <p:cNvGrpSpPr>
                  <a:grpSpLocks/>
                </p:cNvGrpSpPr>
                <p:nvPr/>
              </p:nvGrpSpPr>
              <p:grpSpPr bwMode="auto">
                <a:xfrm>
                  <a:off x="4881" y="12648"/>
                  <a:ext cx="3255" cy="1788"/>
                  <a:chOff x="4881" y="12648"/>
                  <a:chExt cx="3255" cy="1788"/>
                </a:xfrm>
              </p:grpSpPr>
              <p:grpSp>
                <p:nvGrpSpPr>
                  <p:cNvPr id="96288" name="Group 155"/>
                  <p:cNvGrpSpPr>
                    <a:grpSpLocks/>
                  </p:cNvGrpSpPr>
                  <p:nvPr/>
                </p:nvGrpSpPr>
                <p:grpSpPr bwMode="auto">
                  <a:xfrm>
                    <a:off x="4893" y="13764"/>
                    <a:ext cx="3243" cy="672"/>
                    <a:chOff x="4881" y="12648"/>
                    <a:chExt cx="3243" cy="672"/>
                  </a:xfrm>
                </p:grpSpPr>
                <p:grpSp>
                  <p:nvGrpSpPr>
                    <p:cNvPr id="96300" name="Group 15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972" y="12648"/>
                      <a:ext cx="1152" cy="672"/>
                      <a:chOff x="2805" y="12648"/>
                      <a:chExt cx="1152" cy="672"/>
                    </a:xfrm>
                  </p:grpSpPr>
                  <p:sp>
                    <p:nvSpPr>
                      <p:cNvPr id="96306" name="Oval 15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5" y="12648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307" name="Oval 15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5" y="13209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308" name="Oval 15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3" y="12648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309" name="Oval 16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3" y="13209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</p:grpSp>
                <p:grpSp>
                  <p:nvGrpSpPr>
                    <p:cNvPr id="96301" name="Group 16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81" y="12648"/>
                      <a:ext cx="1152" cy="672"/>
                      <a:chOff x="2805" y="12648"/>
                      <a:chExt cx="1152" cy="672"/>
                    </a:xfrm>
                  </p:grpSpPr>
                  <p:sp>
                    <p:nvSpPr>
                      <p:cNvPr id="96302" name="Oval 16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5" y="12648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303" name="Oval 1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5" y="13209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304" name="Oval 16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3" y="12648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305" name="Oval 1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3" y="13209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6289" name="Group 166"/>
                  <p:cNvGrpSpPr>
                    <a:grpSpLocks/>
                  </p:cNvGrpSpPr>
                  <p:nvPr/>
                </p:nvGrpSpPr>
                <p:grpSpPr bwMode="auto">
                  <a:xfrm>
                    <a:off x="4881" y="12648"/>
                    <a:ext cx="3243" cy="672"/>
                    <a:chOff x="4881" y="12648"/>
                    <a:chExt cx="3243" cy="672"/>
                  </a:xfrm>
                </p:grpSpPr>
                <p:grpSp>
                  <p:nvGrpSpPr>
                    <p:cNvPr id="96290" name="Group 1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972" y="12648"/>
                      <a:ext cx="1152" cy="672"/>
                      <a:chOff x="2805" y="12648"/>
                      <a:chExt cx="1152" cy="672"/>
                    </a:xfrm>
                  </p:grpSpPr>
                  <p:sp>
                    <p:nvSpPr>
                      <p:cNvPr id="96296" name="Oval 16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5" y="12648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297" name="Oval 16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5" y="13209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298" name="Oval 17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3" y="12648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299" name="Oval 17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3" y="13209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</p:grpSp>
                <p:grpSp>
                  <p:nvGrpSpPr>
                    <p:cNvPr id="96291" name="Group 17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81" y="12648"/>
                      <a:ext cx="1152" cy="672"/>
                      <a:chOff x="2805" y="12648"/>
                      <a:chExt cx="1152" cy="672"/>
                    </a:xfrm>
                  </p:grpSpPr>
                  <p:sp>
                    <p:nvSpPr>
                      <p:cNvPr id="96292" name="Oval 17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5" y="12648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293" name="Oval 17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5" y="13209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294" name="Oval 17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3" y="12648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  <p:sp>
                    <p:nvSpPr>
                      <p:cNvPr id="96295" name="Oval 17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43" y="13209"/>
                        <a:ext cx="114" cy="111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宋体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en-US" sz="1200">
                          <a:latin typeface="Tahoma" pitchFamily="34" charset="0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96281" name="Group 177"/>
              <p:cNvGrpSpPr>
                <a:grpSpLocks/>
              </p:cNvGrpSpPr>
              <p:nvPr/>
            </p:nvGrpSpPr>
            <p:grpSpPr bwMode="auto">
              <a:xfrm>
                <a:off x="8565" y="1701"/>
                <a:ext cx="399" cy="2055"/>
                <a:chOff x="8064" y="12462"/>
                <a:chExt cx="399" cy="2055"/>
              </a:xfrm>
            </p:grpSpPr>
            <p:sp>
              <p:nvSpPr>
                <p:cNvPr id="96282" name="Text Box 178"/>
                <p:cNvSpPr txBox="1">
                  <a:spLocks noChangeArrowheads="1"/>
                </p:cNvSpPr>
                <p:nvPr/>
              </p:nvSpPr>
              <p:spPr bwMode="auto">
                <a:xfrm>
                  <a:off x="8064" y="12462"/>
                  <a:ext cx="399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a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  <p:sp>
              <p:nvSpPr>
                <p:cNvPr id="96283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8064" y="13014"/>
                  <a:ext cx="399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b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  <p:sp>
              <p:nvSpPr>
                <p:cNvPr id="96284" name="Text Box 180"/>
                <p:cNvSpPr txBox="1">
                  <a:spLocks noChangeArrowheads="1"/>
                </p:cNvSpPr>
                <p:nvPr/>
              </p:nvSpPr>
              <p:spPr bwMode="auto">
                <a:xfrm>
                  <a:off x="8064" y="13578"/>
                  <a:ext cx="399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c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  <p:sp>
              <p:nvSpPr>
                <p:cNvPr id="96285" name="Text Box 181"/>
                <p:cNvSpPr txBox="1">
                  <a:spLocks noChangeArrowheads="1"/>
                </p:cNvSpPr>
                <p:nvPr/>
              </p:nvSpPr>
              <p:spPr bwMode="auto">
                <a:xfrm>
                  <a:off x="8064" y="14130"/>
                  <a:ext cx="399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/>
                    <a:t>d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</p:grpSp>
        </p:grpSp>
        <p:grpSp>
          <p:nvGrpSpPr>
            <p:cNvPr id="96265" name="Group 182"/>
            <p:cNvGrpSpPr>
              <a:grpSpLocks/>
            </p:cNvGrpSpPr>
            <p:nvPr/>
          </p:nvGrpSpPr>
          <p:grpSpPr bwMode="auto">
            <a:xfrm>
              <a:off x="3405" y="1869"/>
              <a:ext cx="5145" cy="1743"/>
              <a:chOff x="3405" y="1869"/>
              <a:chExt cx="5145" cy="1743"/>
            </a:xfrm>
          </p:grpSpPr>
          <p:sp>
            <p:nvSpPr>
              <p:cNvPr id="96266" name="Text Box 183"/>
              <p:cNvSpPr txBox="1">
                <a:spLocks noChangeArrowheads="1"/>
              </p:cNvSpPr>
              <p:nvPr/>
            </p:nvSpPr>
            <p:spPr bwMode="auto">
              <a:xfrm>
                <a:off x="4593" y="2985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267" name="Text Box 184"/>
              <p:cNvSpPr txBox="1">
                <a:spLocks noChangeArrowheads="1"/>
              </p:cNvSpPr>
              <p:nvPr/>
            </p:nvSpPr>
            <p:spPr bwMode="auto">
              <a:xfrm>
                <a:off x="5643" y="3048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010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268" name="Text Box 185"/>
              <p:cNvSpPr txBox="1">
                <a:spLocks noChangeArrowheads="1"/>
              </p:cNvSpPr>
              <p:nvPr/>
            </p:nvSpPr>
            <p:spPr bwMode="auto">
              <a:xfrm>
                <a:off x="7959" y="2505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001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269" name="Line 186"/>
              <p:cNvSpPr>
                <a:spLocks noChangeShapeType="1"/>
              </p:cNvSpPr>
              <p:nvPr/>
            </p:nvSpPr>
            <p:spPr bwMode="auto">
              <a:xfrm flipV="1">
                <a:off x="6552" y="2553"/>
                <a:ext cx="948" cy="4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70" name="Line 187"/>
              <p:cNvSpPr>
                <a:spLocks noChangeShapeType="1"/>
              </p:cNvSpPr>
              <p:nvPr/>
            </p:nvSpPr>
            <p:spPr bwMode="auto">
              <a:xfrm>
                <a:off x="3405" y="1986"/>
                <a:ext cx="954" cy="4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71" name="Line 188"/>
              <p:cNvSpPr>
                <a:spLocks noChangeShapeType="1"/>
              </p:cNvSpPr>
              <p:nvPr/>
            </p:nvSpPr>
            <p:spPr bwMode="auto">
              <a:xfrm>
                <a:off x="7596" y="2538"/>
                <a:ext cx="954" cy="4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72" name="Line 189"/>
              <p:cNvSpPr>
                <a:spLocks noChangeShapeType="1"/>
              </p:cNvSpPr>
              <p:nvPr/>
            </p:nvSpPr>
            <p:spPr bwMode="auto">
              <a:xfrm>
                <a:off x="4449" y="2538"/>
                <a:ext cx="948" cy="10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73" name="Line 190"/>
              <p:cNvSpPr>
                <a:spLocks noChangeShapeType="1"/>
              </p:cNvSpPr>
              <p:nvPr/>
            </p:nvSpPr>
            <p:spPr bwMode="auto">
              <a:xfrm flipV="1">
                <a:off x="5511" y="3111"/>
                <a:ext cx="960" cy="5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74" name="Text Box 191"/>
              <p:cNvSpPr txBox="1">
                <a:spLocks noChangeArrowheads="1"/>
              </p:cNvSpPr>
              <p:nvPr/>
            </p:nvSpPr>
            <p:spPr bwMode="auto">
              <a:xfrm>
                <a:off x="3594" y="1869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111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6275" name="Text Box 192"/>
              <p:cNvSpPr txBox="1">
                <a:spLocks noChangeArrowheads="1"/>
              </p:cNvSpPr>
              <p:nvPr/>
            </p:nvSpPr>
            <p:spPr bwMode="auto">
              <a:xfrm>
                <a:off x="6594" y="2511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100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</p:grpSp>
      </p:grpSp>
      <p:sp>
        <p:nvSpPr>
          <p:cNvPr id="96262" name="Line 193"/>
          <p:cNvSpPr>
            <a:spLocks noChangeShapeType="1"/>
          </p:cNvSpPr>
          <p:nvPr/>
        </p:nvSpPr>
        <p:spPr bwMode="auto">
          <a:xfrm>
            <a:off x="0" y="3833813"/>
            <a:ext cx="9144000" cy="0"/>
          </a:xfrm>
          <a:prstGeom prst="line">
            <a:avLst/>
          </a:prstGeom>
          <a:noFill/>
          <a:ln w="38100" cmpd="dbl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438D3F-FD52-4607-9A31-227A3941E167}" type="slidenum">
              <a:rPr lang="en-US" altLang="zh-CN"/>
              <a:pPr>
                <a:defRPr/>
              </a:pPr>
              <a:t>93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7250" y="1285875"/>
            <a:ext cx="40894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eaLnBrk="0" hangingPunct="0"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n"/>
              <a:defRPr/>
            </a:pPr>
            <a:r>
              <a:rPr kumimoji="0" lang="zh-CN" altLang="en-US" sz="28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分类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kumimoji="0" lang="en-US" altLang="zh-CN" sz="2400" b="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1563" y="2066925"/>
            <a:ext cx="8016875" cy="933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代数解码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kumimoji="0" lang="en-US" altLang="zh-CN" sz="2000" b="0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en-US" altLang="zh-CN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——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利用编码本身的代数结构进行解码，不考虑信道的统计特性。</a:t>
            </a:r>
            <a:endParaRPr kumimoji="0" lang="en-US" altLang="zh-CN" sz="2000" b="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9025" y="3883025"/>
            <a:ext cx="6427788" cy="974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概率解码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（最大似然解码）</a:t>
            </a:r>
            <a:r>
              <a:rPr kumimoji="0" lang="zh-CN" altLang="en-US" sz="2000" b="0" kern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kumimoji="0" lang="en-US" altLang="zh-CN" sz="2000" b="0" kern="0" dirty="0">
              <a:solidFill>
                <a:schemeClr val="hlink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0" hangingPunct="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en-US" altLang="zh-CN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——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基于信道的统计特性和卷积码的特点进行计算。</a:t>
            </a:r>
            <a:endParaRPr kumimoji="0" lang="en-US" altLang="zh-CN" sz="2000" b="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285" name="AutoShape 11"/>
          <p:cNvSpPr>
            <a:spLocks/>
          </p:cNvSpPr>
          <p:nvPr/>
        </p:nvSpPr>
        <p:spPr bwMode="auto">
          <a:xfrm>
            <a:off x="1671638" y="5160963"/>
            <a:ext cx="285750" cy="714375"/>
          </a:xfrm>
          <a:prstGeom prst="leftBrace">
            <a:avLst>
              <a:gd name="adj1" fmla="val 27188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7286" name="AutoShape 11"/>
          <p:cNvSpPr>
            <a:spLocks/>
          </p:cNvSpPr>
          <p:nvPr/>
        </p:nvSpPr>
        <p:spPr bwMode="auto">
          <a:xfrm>
            <a:off x="785813" y="2328863"/>
            <a:ext cx="314325" cy="1685925"/>
          </a:xfrm>
          <a:prstGeom prst="leftBrace">
            <a:avLst>
              <a:gd name="adj1" fmla="val 27141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D0CDC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41325"/>
            <a:ext cx="6286500" cy="58578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lvl="1" indent="306388" eaLnBrk="0" hangingPunct="0">
              <a:defRPr/>
            </a:pPr>
            <a:r>
              <a:rPr lang="en-US" altLang="en-US" sz="3200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</a:t>
            </a: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.7.3  </a:t>
            </a:r>
            <a:r>
              <a:rPr kumimoji="0" lang="zh-CN" altLang="en-US" sz="32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卷积码的解码</a:t>
            </a:r>
            <a:endParaRPr lang="zh-CN" altLang="en-US" sz="3200" i="1" dirty="0">
              <a:solidFill>
                <a:srgbClr val="99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57300" y="3100388"/>
            <a:ext cx="7929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    如：</a:t>
            </a:r>
            <a:r>
              <a:rPr kumimoji="0" lang="zh-CN" altLang="en-US" sz="20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大数逻辑解码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（门限解码），适用 </a:t>
            </a:r>
            <a:r>
              <a:rPr kumimoji="0" lang="en-US" altLang="zh-CN" sz="2000" kern="0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nN</a:t>
            </a:r>
            <a:r>
              <a:rPr kumimoji="0" lang="en-US" altLang="zh-CN" sz="20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较短的卷积码。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5875" y="5029200"/>
            <a:ext cx="707231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kumimoji="0" lang="zh-CN" altLang="en-US" sz="20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序贯解码</a:t>
            </a:r>
            <a:r>
              <a:rPr kumimoji="0" lang="en-US" altLang="zh-CN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:  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适用无记忆信道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4500" y="5600700"/>
            <a:ext cx="70008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维特比算法：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当码的 </a:t>
            </a:r>
            <a:r>
              <a:rPr kumimoji="0" lang="en-US" altLang="zh-CN" sz="2000" kern="0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nN</a:t>
            </a:r>
            <a:r>
              <a:rPr kumimoji="0" lang="en-US" altLang="zh-CN" sz="2000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较短时，效率更高、速度更快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00750" y="3500438"/>
            <a:ext cx="12112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约束长度</a:t>
            </a:r>
            <a:endParaRPr lang="zh-CN" altLang="en-US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01104D-1FCA-4FE9-BF0B-FBB343A9A6BF}" type="slidenum">
              <a:rPr lang="en-US" altLang="zh-CN"/>
              <a:pPr>
                <a:defRPr/>
              </a:pPr>
              <a:t>94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0063" y="333375"/>
            <a:ext cx="4714875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indent="-22860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5000"/>
              <a:defRPr/>
            </a:pPr>
            <a:r>
              <a:rPr lang="zh-CN" altLang="en-US" sz="280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维特比解码算法</a:t>
            </a:r>
            <a:endParaRPr kumimoji="0" lang="zh-CN" altLang="en-US" sz="2800" kern="0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4375" y="1141413"/>
            <a:ext cx="1714500" cy="5016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lvl="1" indent="-228600">
              <a:lnSpc>
                <a:spcPts val="3500"/>
              </a:lnSpc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基本原理</a:t>
            </a:r>
            <a:endParaRPr kumimoji="0" lang="zh-CN" altLang="en-US" sz="2400" b="0" kern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5713" y="3214688"/>
            <a:ext cx="2276475" cy="400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   </a:t>
            </a:r>
            <a:r>
              <a:rPr kumimoji="0" lang="en-US" altLang="zh-CN" sz="200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(3, 1, 3)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卷积码</a:t>
            </a:r>
            <a:endParaRPr lang="zh-CN" altLang="en-US" dirty="0"/>
          </a:p>
        </p:txBody>
      </p:sp>
      <p:grpSp>
        <p:nvGrpSpPr>
          <p:cNvPr id="98309" name="组合 8"/>
          <p:cNvGrpSpPr>
            <a:grpSpLocks/>
          </p:cNvGrpSpPr>
          <p:nvPr/>
        </p:nvGrpSpPr>
        <p:grpSpPr bwMode="auto">
          <a:xfrm>
            <a:off x="642938" y="2928938"/>
            <a:ext cx="714375" cy="714375"/>
            <a:chOff x="357158" y="2285992"/>
            <a:chExt cx="714380" cy="714808"/>
          </a:xfrm>
        </p:grpSpPr>
        <p:grpSp>
          <p:nvGrpSpPr>
            <p:cNvPr id="98322" name="Group 52"/>
            <p:cNvGrpSpPr>
              <a:grpSpLocks/>
            </p:cNvGrpSpPr>
            <p:nvPr/>
          </p:nvGrpSpPr>
          <p:grpSpPr bwMode="auto">
            <a:xfrm>
              <a:off x="357158" y="2285992"/>
              <a:ext cx="714380" cy="714808"/>
              <a:chOff x="1289" y="498"/>
              <a:chExt cx="668" cy="752"/>
            </a:xfrm>
          </p:grpSpPr>
          <p:sp>
            <p:nvSpPr>
              <p:cNvPr id="98324" name="Oval 53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8325" name="Oval 54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8326" name="Oval 55"/>
              <p:cNvSpPr>
                <a:spLocks noChangeArrowheads="1"/>
              </p:cNvSpPr>
              <p:nvPr/>
            </p:nvSpPr>
            <p:spPr bwMode="gray">
              <a:xfrm>
                <a:off x="1304" y="498"/>
                <a:ext cx="631" cy="7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8327" name="Oval 56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8328" name="Oval 57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800">
                  <a:solidFill>
                    <a:srgbClr val="D0CDCA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98323" name="Text Box 29"/>
            <p:cNvSpPr txBox="1">
              <a:spLocks noChangeArrowheads="1"/>
            </p:cNvSpPr>
            <p:nvPr/>
          </p:nvSpPr>
          <p:spPr bwMode="gray">
            <a:xfrm>
              <a:off x="428596" y="2438468"/>
              <a:ext cx="542027" cy="51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28688" y="3854450"/>
            <a:ext cx="7572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设发送信息位为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1101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，为了使图中移存器的信息位全部移出，在</a:t>
            </a:r>
            <a:endParaRPr kumimoji="0" lang="en-US" altLang="zh-CN" sz="20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信息位后面加入</a:t>
            </a:r>
            <a:r>
              <a:rPr kumimoji="0" lang="en-US" altLang="zh-CN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3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个“</a:t>
            </a:r>
            <a:r>
              <a:rPr kumimoji="0" lang="en-US" altLang="zh-CN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0”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，故编码后的</a:t>
            </a:r>
            <a:r>
              <a:rPr kumimoji="0" lang="zh-CN" altLang="en-US" sz="20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发送序列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为</a:t>
            </a:r>
            <a:endParaRPr kumimoji="0" lang="en-US" altLang="zh-CN" sz="20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                         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111 110 010 100 001 011</a:t>
            </a:r>
            <a:r>
              <a:rPr kumimoji="0" lang="en-US" altLang="zh-CN" sz="24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000</a:t>
            </a:r>
            <a:endParaRPr kumimoji="0" lang="en-US" altLang="zh-CN" sz="24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设</a:t>
            </a:r>
            <a:r>
              <a:rPr kumimoji="0" lang="zh-CN" altLang="en-US" sz="20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接收序列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为     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111 </a:t>
            </a:r>
            <a:r>
              <a:rPr kumimoji="0" lang="en-US" altLang="zh-CN" sz="2400" kern="0" dirty="0">
                <a:solidFill>
                  <a:schemeClr val="hlink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10 010 1</a:t>
            </a:r>
            <a:r>
              <a:rPr kumimoji="0" lang="en-US" altLang="zh-CN" sz="2400" kern="0" dirty="0">
                <a:solidFill>
                  <a:schemeClr val="hlink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en-US" altLang="zh-CN" sz="2400" kern="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0 001 011 000</a:t>
            </a:r>
            <a:endParaRPr kumimoji="0" lang="zh-CN" altLang="en-US" sz="2000" b="0" kern="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98311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5791200"/>
            <a:ext cx="2657475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687513"/>
            <a:ext cx="7643813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3" name="Line 6"/>
          <p:cNvSpPr>
            <a:spLocks noChangeShapeType="1"/>
          </p:cNvSpPr>
          <p:nvPr/>
        </p:nvSpPr>
        <p:spPr bwMode="auto">
          <a:xfrm>
            <a:off x="3541713" y="5229225"/>
            <a:ext cx="454025" cy="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14" name="Line 12"/>
          <p:cNvSpPr>
            <a:spLocks noChangeShapeType="1"/>
          </p:cNvSpPr>
          <p:nvPr/>
        </p:nvSpPr>
        <p:spPr bwMode="auto">
          <a:xfrm flipV="1">
            <a:off x="2967038" y="5711825"/>
            <a:ext cx="1646237" cy="1270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15" name="Line 6"/>
          <p:cNvSpPr>
            <a:spLocks noChangeShapeType="1"/>
          </p:cNvSpPr>
          <p:nvPr/>
        </p:nvSpPr>
        <p:spPr bwMode="auto">
          <a:xfrm>
            <a:off x="2967038" y="5229225"/>
            <a:ext cx="381000" cy="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16" name="Line 6"/>
          <p:cNvSpPr>
            <a:spLocks noChangeShapeType="1"/>
          </p:cNvSpPr>
          <p:nvPr/>
        </p:nvSpPr>
        <p:spPr bwMode="auto">
          <a:xfrm>
            <a:off x="4159250" y="5229225"/>
            <a:ext cx="454025" cy="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17" name="Line 6"/>
          <p:cNvSpPr>
            <a:spLocks noChangeShapeType="1"/>
          </p:cNvSpPr>
          <p:nvPr/>
        </p:nvSpPr>
        <p:spPr bwMode="auto">
          <a:xfrm>
            <a:off x="4760913" y="5229225"/>
            <a:ext cx="454025" cy="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18" name="Line 6"/>
          <p:cNvSpPr>
            <a:spLocks noChangeShapeType="1"/>
          </p:cNvSpPr>
          <p:nvPr/>
        </p:nvSpPr>
        <p:spPr bwMode="auto">
          <a:xfrm>
            <a:off x="5297488" y="5240338"/>
            <a:ext cx="454025" cy="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19" name="Line 6"/>
          <p:cNvSpPr>
            <a:spLocks noChangeShapeType="1"/>
          </p:cNvSpPr>
          <p:nvPr/>
        </p:nvSpPr>
        <p:spPr bwMode="auto">
          <a:xfrm>
            <a:off x="5915025" y="5240338"/>
            <a:ext cx="454025" cy="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20" name="Line 6"/>
          <p:cNvSpPr>
            <a:spLocks noChangeShapeType="1"/>
          </p:cNvSpPr>
          <p:nvPr/>
        </p:nvSpPr>
        <p:spPr bwMode="auto">
          <a:xfrm>
            <a:off x="6516688" y="5240338"/>
            <a:ext cx="454025" cy="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69475-EEC8-4A79-8189-462D7FF6D32C}" type="slidenum">
              <a:rPr lang="en-US" altLang="zh-CN"/>
              <a:pPr>
                <a:defRPr/>
              </a:pPr>
              <a:t>95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88975" y="4437063"/>
            <a:ext cx="7858125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4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种状态共有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8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条到达路径</a:t>
            </a:r>
          </a:p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比较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网格图中的这</a:t>
            </a:r>
            <a:r>
              <a:rPr kumimoji="0" lang="en-US" altLang="zh-CN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8</a:t>
            </a:r>
            <a:r>
              <a:rPr kumimoji="0" lang="zh-CN" altLang="en-US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条路径</a:t>
            </a:r>
            <a:r>
              <a:rPr kumimoji="0" lang="zh-CN" altLang="en-US" sz="2000" b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和</a:t>
            </a:r>
            <a:r>
              <a:rPr kumimoji="0" lang="zh-CN" altLang="en-US" sz="2000" kern="0" dirty="0">
                <a:solidFill>
                  <a:srgbClr val="0000C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接收序列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之间的</a:t>
            </a:r>
            <a:r>
              <a:rPr kumimoji="0" lang="zh-CN" altLang="en-US" sz="20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汉明距离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。</a:t>
            </a:r>
            <a:endParaRPr kumimoji="0" lang="en-US" altLang="zh-CN" sz="2000" b="0" kern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将距离小的一条路径保留，称为</a:t>
            </a:r>
            <a:r>
              <a:rPr kumimoji="0" lang="zh-CN" altLang="en-US" sz="200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幸存路径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。 </a:t>
            </a:r>
          </a:p>
        </p:txBody>
      </p:sp>
      <p:sp>
        <p:nvSpPr>
          <p:cNvPr id="147" name="矩形 146"/>
          <p:cNvSpPr/>
          <p:nvPr/>
        </p:nvSpPr>
        <p:spPr>
          <a:xfrm>
            <a:off x="904875" y="492363"/>
            <a:ext cx="840295" cy="400110"/>
          </a:xfrm>
          <a:prstGeom prst="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kern="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第</a:t>
            </a:r>
            <a:r>
              <a:rPr kumimoji="0" lang="en-US" altLang="zh-CN" sz="2000" kern="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zh-CN" altLang="en-US" sz="2000" kern="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步</a:t>
            </a:r>
            <a:endParaRPr lang="zh-CN" altLang="en-US" dirty="0">
              <a:solidFill>
                <a:srgbClr val="990099"/>
              </a:solidFill>
            </a:endParaRPr>
          </a:p>
        </p:txBody>
      </p:sp>
      <p:pic>
        <p:nvPicPr>
          <p:cNvPr id="99334" name="Picture 1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5" b="-17404"/>
          <a:stretch>
            <a:fillRect/>
          </a:stretch>
        </p:blipFill>
        <p:spPr bwMode="auto">
          <a:xfrm>
            <a:off x="1979613" y="376238"/>
            <a:ext cx="330835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335" name="Group 6"/>
          <p:cNvGrpSpPr>
            <a:grpSpLocks/>
          </p:cNvGrpSpPr>
          <p:nvPr/>
        </p:nvGrpSpPr>
        <p:grpSpPr bwMode="auto">
          <a:xfrm>
            <a:off x="954088" y="1295400"/>
            <a:ext cx="7110412" cy="2476500"/>
            <a:chOff x="2466" y="12378"/>
            <a:chExt cx="5997" cy="2279"/>
          </a:xfrm>
        </p:grpSpPr>
        <p:grpSp>
          <p:nvGrpSpPr>
            <p:cNvPr id="99338" name="Group 7"/>
            <p:cNvGrpSpPr>
              <a:grpSpLocks/>
            </p:cNvGrpSpPr>
            <p:nvPr/>
          </p:nvGrpSpPr>
          <p:grpSpPr bwMode="auto">
            <a:xfrm>
              <a:off x="4092" y="13746"/>
              <a:ext cx="3705" cy="387"/>
              <a:chOff x="4017" y="13647"/>
              <a:chExt cx="3705" cy="387"/>
            </a:xfrm>
          </p:grpSpPr>
          <p:sp>
            <p:nvSpPr>
              <p:cNvPr id="99463" name="Text Box 8"/>
              <p:cNvSpPr txBox="1">
                <a:spLocks noChangeArrowheads="1"/>
              </p:cNvSpPr>
              <p:nvPr/>
            </p:nvSpPr>
            <p:spPr bwMode="auto">
              <a:xfrm>
                <a:off x="4017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9464" name="Text Box 9"/>
              <p:cNvSpPr txBox="1">
                <a:spLocks noChangeArrowheads="1"/>
              </p:cNvSpPr>
              <p:nvPr/>
            </p:nvSpPr>
            <p:spPr bwMode="auto">
              <a:xfrm>
                <a:off x="5070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9465" name="Text Box 10"/>
              <p:cNvSpPr txBox="1">
                <a:spLocks noChangeArrowheads="1"/>
              </p:cNvSpPr>
              <p:nvPr/>
            </p:nvSpPr>
            <p:spPr bwMode="auto">
              <a:xfrm>
                <a:off x="6096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99466" name="Text Box 11"/>
              <p:cNvSpPr txBox="1">
                <a:spLocks noChangeArrowheads="1"/>
              </p:cNvSpPr>
              <p:nvPr/>
            </p:nvSpPr>
            <p:spPr bwMode="auto">
              <a:xfrm>
                <a:off x="7146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</p:grpSp>
        <p:grpSp>
          <p:nvGrpSpPr>
            <p:cNvPr id="99339" name="Group 12"/>
            <p:cNvGrpSpPr>
              <a:grpSpLocks/>
            </p:cNvGrpSpPr>
            <p:nvPr/>
          </p:nvGrpSpPr>
          <p:grpSpPr bwMode="auto">
            <a:xfrm>
              <a:off x="2466" y="12378"/>
              <a:ext cx="5997" cy="2279"/>
              <a:chOff x="2466" y="12378"/>
              <a:chExt cx="5997" cy="2279"/>
            </a:xfrm>
          </p:grpSpPr>
          <p:grpSp>
            <p:nvGrpSpPr>
              <p:cNvPr id="99340" name="Group 13"/>
              <p:cNvGrpSpPr>
                <a:grpSpLocks/>
              </p:cNvGrpSpPr>
              <p:nvPr/>
            </p:nvGrpSpPr>
            <p:grpSpPr bwMode="auto">
              <a:xfrm>
                <a:off x="5133" y="12945"/>
                <a:ext cx="2676" cy="399"/>
                <a:chOff x="5133" y="12945"/>
                <a:chExt cx="2676" cy="399"/>
              </a:xfrm>
            </p:grpSpPr>
            <p:sp>
              <p:nvSpPr>
                <p:cNvPr id="9946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133" y="12957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/>
                    <a:t>011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  <p:sp>
              <p:nvSpPr>
                <p:cNvPr id="9946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6195" y="12945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/>
                    <a:t>011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  <p:sp>
              <p:nvSpPr>
                <p:cNvPr id="9946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233" y="12945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/>
                    <a:t>011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</p:grpSp>
          <p:grpSp>
            <p:nvGrpSpPr>
              <p:cNvPr id="99341" name="Group 17"/>
              <p:cNvGrpSpPr>
                <a:grpSpLocks/>
              </p:cNvGrpSpPr>
              <p:nvPr/>
            </p:nvGrpSpPr>
            <p:grpSpPr bwMode="auto">
              <a:xfrm>
                <a:off x="2466" y="12378"/>
                <a:ext cx="5997" cy="2279"/>
                <a:chOff x="2466" y="12378"/>
                <a:chExt cx="5997" cy="2279"/>
              </a:xfrm>
            </p:grpSpPr>
            <p:grpSp>
              <p:nvGrpSpPr>
                <p:cNvPr id="99342" name="Group 18"/>
                <p:cNvGrpSpPr>
                  <a:grpSpLocks/>
                </p:cNvGrpSpPr>
                <p:nvPr/>
              </p:nvGrpSpPr>
              <p:grpSpPr bwMode="auto">
                <a:xfrm>
                  <a:off x="4818" y="13959"/>
                  <a:ext cx="2667" cy="387"/>
                  <a:chOff x="4818" y="13959"/>
                  <a:chExt cx="2667" cy="387"/>
                </a:xfrm>
              </p:grpSpPr>
              <p:sp>
                <p:nvSpPr>
                  <p:cNvPr id="99457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8" y="13959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010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9945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32" y="13959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010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9945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09" y="13959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010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</p:grpSp>
            <p:grpSp>
              <p:nvGrpSpPr>
                <p:cNvPr id="99343" name="Group 22"/>
                <p:cNvGrpSpPr>
                  <a:grpSpLocks/>
                </p:cNvGrpSpPr>
                <p:nvPr/>
              </p:nvGrpSpPr>
              <p:grpSpPr bwMode="auto">
                <a:xfrm>
                  <a:off x="5268" y="14270"/>
                  <a:ext cx="2541" cy="387"/>
                  <a:chOff x="5268" y="14271"/>
                  <a:chExt cx="2541" cy="387"/>
                </a:xfrm>
              </p:grpSpPr>
              <p:sp>
                <p:nvSpPr>
                  <p:cNvPr id="99454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68" y="14271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101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9945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171" y="14271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101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99456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33" y="14271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101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</p:grpSp>
            <p:grpSp>
              <p:nvGrpSpPr>
                <p:cNvPr id="99344" name="Group 26"/>
                <p:cNvGrpSpPr>
                  <a:grpSpLocks/>
                </p:cNvGrpSpPr>
                <p:nvPr/>
              </p:nvGrpSpPr>
              <p:grpSpPr bwMode="auto">
                <a:xfrm>
                  <a:off x="2466" y="12378"/>
                  <a:ext cx="5997" cy="2148"/>
                  <a:chOff x="2466" y="12378"/>
                  <a:chExt cx="5997" cy="2148"/>
                </a:xfrm>
              </p:grpSpPr>
              <p:grpSp>
                <p:nvGrpSpPr>
                  <p:cNvPr id="99345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4530" y="13392"/>
                    <a:ext cx="3741" cy="387"/>
                    <a:chOff x="4530" y="13392"/>
                    <a:chExt cx="3741" cy="387"/>
                  </a:xfrm>
                </p:grpSpPr>
                <p:sp>
                  <p:nvSpPr>
                    <p:cNvPr id="99450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30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9451" name="Text Box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592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9452" name="Text Box 3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618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99453" name="Text Box 3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695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</p:grpSp>
              <p:grpSp>
                <p:nvGrpSpPr>
                  <p:cNvPr id="99346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2466" y="12378"/>
                    <a:ext cx="5997" cy="2148"/>
                    <a:chOff x="2466" y="12378"/>
                    <a:chExt cx="5997" cy="2148"/>
                  </a:xfrm>
                </p:grpSpPr>
                <p:grpSp>
                  <p:nvGrpSpPr>
                    <p:cNvPr id="99347" name="Group 3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10" y="13299"/>
                      <a:ext cx="3018" cy="501"/>
                      <a:chOff x="5010" y="13299"/>
                      <a:chExt cx="3018" cy="501"/>
                    </a:xfrm>
                  </p:grpSpPr>
                  <p:sp>
                    <p:nvSpPr>
                      <p:cNvPr id="99447" name="Line 3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010" y="13299"/>
                        <a:ext cx="924" cy="47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9448" name="Line 3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6051" y="13314"/>
                        <a:ext cx="948" cy="48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9449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7104" y="13314"/>
                        <a:ext cx="924" cy="47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99348" name="Group 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66" y="12378"/>
                      <a:ext cx="5997" cy="2148"/>
                      <a:chOff x="2466" y="12378"/>
                      <a:chExt cx="5997" cy="2148"/>
                    </a:xfrm>
                  </p:grpSpPr>
                  <p:grpSp>
                    <p:nvGrpSpPr>
                      <p:cNvPr id="99349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16" y="12702"/>
                        <a:ext cx="5133" cy="9"/>
                        <a:chOff x="2916" y="12702"/>
                        <a:chExt cx="5133" cy="9"/>
                      </a:xfrm>
                    </p:grpSpPr>
                    <p:sp>
                      <p:nvSpPr>
                        <p:cNvPr id="99442" name="Line 3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16" y="12711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99443" name="Line 4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966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99444" name="Line 4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019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99445" name="Line 4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045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99446" name="Line 4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7110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99350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66" y="12378"/>
                        <a:ext cx="5997" cy="2148"/>
                        <a:chOff x="2466" y="12378"/>
                        <a:chExt cx="5997" cy="2148"/>
                      </a:xfrm>
                    </p:grpSpPr>
                    <p:grpSp>
                      <p:nvGrpSpPr>
                        <p:cNvPr id="99351" name="Group 4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66" y="12471"/>
                          <a:ext cx="399" cy="2055"/>
                          <a:chOff x="2466" y="12471"/>
                          <a:chExt cx="399" cy="2055"/>
                        </a:xfrm>
                      </p:grpSpPr>
                      <p:sp>
                        <p:nvSpPr>
                          <p:cNvPr id="99438" name="Text Box 46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2471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a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9439" name="Text Box 47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3023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b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9440" name="Text Box 48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3587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c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99441" name="Text Box 49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4139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d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9352" name="Group 5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805" y="12378"/>
                          <a:ext cx="5658" cy="2139"/>
                          <a:chOff x="2805" y="12378"/>
                          <a:chExt cx="5658" cy="2139"/>
                        </a:xfrm>
                      </p:grpSpPr>
                      <p:grpSp>
                        <p:nvGrpSpPr>
                          <p:cNvPr id="99353" name="Group 5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805" y="12378"/>
                            <a:ext cx="5658" cy="2139"/>
                            <a:chOff x="2805" y="12378"/>
                            <a:chExt cx="5658" cy="2139"/>
                          </a:xfrm>
                        </p:grpSpPr>
                        <p:grpSp>
                          <p:nvGrpSpPr>
                            <p:cNvPr id="99364" name="Group 5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805" y="12648"/>
                              <a:ext cx="5331" cy="1788"/>
                              <a:chOff x="2805" y="12648"/>
                              <a:chExt cx="5331" cy="1788"/>
                            </a:xfrm>
                          </p:grpSpPr>
                          <p:grpSp>
                            <p:nvGrpSpPr>
                              <p:cNvPr id="99404" name="Group 53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2805" y="12648"/>
                                <a:ext cx="1152" cy="1788"/>
                                <a:chOff x="2805" y="12648"/>
                                <a:chExt cx="1152" cy="1788"/>
                              </a:xfrm>
                            </p:grpSpPr>
                            <p:grpSp>
                              <p:nvGrpSpPr>
                                <p:cNvPr id="99428" name="Group 54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805" y="12648"/>
                                  <a:ext cx="1152" cy="672"/>
                                  <a:chOff x="2805" y="12648"/>
                                  <a:chExt cx="1152" cy="672"/>
                                </a:xfrm>
                              </p:grpSpPr>
                              <p:sp>
                                <p:nvSpPr>
                                  <p:cNvPr id="99434" name="Oval 55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9435" name="Oval 56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9436" name="Oval 57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9437" name="Oval 58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99429" name="Group 59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805" y="13764"/>
                                  <a:ext cx="1152" cy="672"/>
                                  <a:chOff x="2805" y="12648"/>
                                  <a:chExt cx="1152" cy="672"/>
                                </a:xfrm>
                              </p:grpSpPr>
                              <p:sp>
                                <p:nvSpPr>
                                  <p:cNvPr id="99430" name="Oval 60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9431" name="Oval 61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9432" name="Oval 62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99433" name="Oval 63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grpSp>
                            <p:nvGrpSpPr>
                              <p:cNvPr id="99405" name="Group 64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4881" y="12648"/>
                                <a:ext cx="3255" cy="1788"/>
                                <a:chOff x="4881" y="12648"/>
                                <a:chExt cx="3255" cy="1788"/>
                              </a:xfrm>
                            </p:grpSpPr>
                            <p:grpSp>
                              <p:nvGrpSpPr>
                                <p:cNvPr id="99406" name="Group 65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4893" y="13764"/>
                                  <a:ext cx="3243" cy="672"/>
                                  <a:chOff x="4881" y="12648"/>
                                  <a:chExt cx="3243" cy="672"/>
                                </a:xfrm>
                              </p:grpSpPr>
                              <p:grpSp>
                                <p:nvGrpSpPr>
                                  <p:cNvPr id="99418" name="Group 66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6972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99424" name="Oval 67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25" name="Oval 68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26" name="Oval 69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27" name="Oval 70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99419" name="Group 71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4881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99420" name="Oval 72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21" name="Oval 73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22" name="Oval 74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23" name="Oval 75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  <p:grpSp>
                              <p:nvGrpSpPr>
                                <p:cNvPr id="99407" name="Group 76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4881" y="12648"/>
                                  <a:ext cx="3243" cy="672"/>
                                  <a:chOff x="4881" y="12648"/>
                                  <a:chExt cx="3243" cy="672"/>
                                </a:xfrm>
                              </p:grpSpPr>
                              <p:grpSp>
                                <p:nvGrpSpPr>
                                  <p:cNvPr id="99408" name="Group 77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6972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99414" name="Oval 78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15" name="Oval 79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16" name="Oval 80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17" name="Oval 81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99409" name="Group 82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4881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99410" name="Oval 83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11" name="Oval 84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12" name="Oval 85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413" name="Oval 86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grpSp>
                          <p:nvGrpSpPr>
                            <p:cNvPr id="99365" name="Group 87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8064" y="12462"/>
                              <a:ext cx="399" cy="2055"/>
                              <a:chOff x="8064" y="12462"/>
                              <a:chExt cx="399" cy="2055"/>
                            </a:xfrm>
                          </p:grpSpPr>
                          <p:sp>
                            <p:nvSpPr>
                              <p:cNvPr id="99400" name="Text Box 88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2462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a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9401" name="Text Box 89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3014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b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9402" name="Text Box 90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3578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c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9403" name="Text Box 91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4130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d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99366" name="Group 9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904" y="12378"/>
                              <a:ext cx="5148" cy="2001"/>
                              <a:chOff x="2904" y="12378"/>
                              <a:chExt cx="5148" cy="2001"/>
                            </a:xfrm>
                          </p:grpSpPr>
                          <p:grpSp>
                            <p:nvGrpSpPr>
                              <p:cNvPr id="99367" name="Group 93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07" y="14379"/>
                                <a:ext cx="3030" cy="0"/>
                                <a:chOff x="5019" y="12702"/>
                                <a:chExt cx="3030" cy="0"/>
                              </a:xfrm>
                            </p:grpSpPr>
                            <p:sp>
                              <p:nvSpPr>
                                <p:cNvPr id="99397" name="Line 94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5019" y="12702"/>
                                  <a:ext cx="939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98" name="Line 95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45" y="12702"/>
                                  <a:ext cx="939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99" name="Line 96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110" y="12702"/>
                                  <a:ext cx="939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9368" name="Group 9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2904" y="12735"/>
                                <a:ext cx="5145" cy="1065"/>
                                <a:chOff x="2904" y="12735"/>
                                <a:chExt cx="5145" cy="1065"/>
                              </a:xfrm>
                            </p:grpSpPr>
                            <p:sp>
                              <p:nvSpPr>
                                <p:cNvPr id="99388" name="Line 98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2904" y="12747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chemeClr val="hlink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89" name="Line 9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3966" y="13311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chemeClr val="hlink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90" name="Line 100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3942" y="12735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91" name="Line 101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5004" y="13299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92" name="Line 102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4992" y="12747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93" name="Line 103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54" y="13311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94" name="Line 104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33" y="12735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95" name="Line 105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095" y="13299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96" name="Line 106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083" y="12750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9369" name="Group 10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3948" y="13299"/>
                                <a:ext cx="4080" cy="1050"/>
                                <a:chOff x="3948" y="13299"/>
                                <a:chExt cx="4080" cy="1050"/>
                              </a:xfrm>
                            </p:grpSpPr>
                            <p:sp>
                              <p:nvSpPr>
                                <p:cNvPr id="99384" name="Line 108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3948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85" name="Line 10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4989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86" name="Line 110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30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87" name="Line 111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080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9370" name="Group 112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07" y="12759"/>
                                <a:ext cx="3045" cy="1017"/>
                                <a:chOff x="5007" y="12759"/>
                                <a:chExt cx="3045" cy="1017"/>
                              </a:xfrm>
                            </p:grpSpPr>
                            <p:sp>
                              <p:nvSpPr>
                                <p:cNvPr id="99381" name="Line 113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7098" y="12759"/>
                                  <a:ext cx="954" cy="1017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82" name="Line 114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6057" y="12759"/>
                                  <a:ext cx="954" cy="1017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83" name="Line 115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5007" y="12759"/>
                                  <a:ext cx="954" cy="1017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chemeClr val="hlink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9371" name="Group 116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10" y="13875"/>
                                <a:ext cx="3027" cy="498"/>
                                <a:chOff x="5010" y="13875"/>
                                <a:chExt cx="3027" cy="498"/>
                              </a:xfrm>
                            </p:grpSpPr>
                            <p:sp>
                              <p:nvSpPr>
                                <p:cNvPr id="99378" name="Line 117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5010" y="13899"/>
                                  <a:ext cx="924" cy="47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79" name="Line 118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6063" y="13875"/>
                                  <a:ext cx="924" cy="47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99380" name="Line 11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7113" y="13875"/>
                                  <a:ext cx="924" cy="47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9372" name="Group 120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3093" y="12378"/>
                                <a:ext cx="4671" cy="387"/>
                                <a:chOff x="3093" y="12378"/>
                                <a:chExt cx="4671" cy="387"/>
                              </a:xfrm>
                            </p:grpSpPr>
                            <p:sp>
                              <p:nvSpPr>
                                <p:cNvPr id="99373" name="Text Box 121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093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99374" name="Text Box 12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4056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99375" name="Text Box 123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5121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99376" name="Text Box 124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6147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99377" name="Text Box 125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7188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</p:grpSp>
                        </p:grpSp>
                      </p:grpSp>
                      <p:grpSp>
                        <p:nvGrpSpPr>
                          <p:cNvPr id="99354" name="Group 126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3093" y="12630"/>
                            <a:ext cx="4719" cy="387"/>
                            <a:chOff x="3093" y="12630"/>
                            <a:chExt cx="4719" cy="387"/>
                          </a:xfrm>
                        </p:grpSpPr>
                        <p:sp>
                          <p:nvSpPr>
                            <p:cNvPr id="99359" name="Text Box 127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093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9360" name="Text Box 128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119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9361" name="Text Box 129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121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9362" name="Text Box 130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6198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9363" name="Text Box 131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7236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9355" name="Group 13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5319" y="13161"/>
                            <a:ext cx="2655" cy="387"/>
                            <a:chOff x="5319" y="13161"/>
                            <a:chExt cx="2655" cy="387"/>
                          </a:xfrm>
                        </p:grpSpPr>
                        <p:sp>
                          <p:nvSpPr>
                            <p:cNvPr id="99356" name="Text Box 133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7398" y="13161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100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9357" name="Text Box 134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6357" y="13161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100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99358" name="Text Box 135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319" y="13161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100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99336" name="Line 136"/>
          <p:cNvSpPr>
            <a:spLocks noChangeShapeType="1"/>
          </p:cNvSpPr>
          <p:nvPr/>
        </p:nvSpPr>
        <p:spPr bwMode="auto">
          <a:xfrm>
            <a:off x="5138738" y="1303338"/>
            <a:ext cx="0" cy="2744787"/>
          </a:xfrm>
          <a:prstGeom prst="line">
            <a:avLst/>
          </a:prstGeom>
          <a:noFill/>
          <a:ln w="38100" cmpd="dbl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DD4FF3-4009-4EAB-8573-6688A866D25C}" type="slidenum">
              <a:rPr lang="en-US" altLang="zh-CN"/>
              <a:pPr>
                <a:defRPr/>
              </a:pPr>
              <a:t>96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3"/>
          <p:cNvSpPr txBox="1">
            <a:spLocks noChangeArrowheads="1"/>
          </p:cNvSpPr>
          <p:nvPr/>
        </p:nvSpPr>
        <p:spPr bwMode="auto">
          <a:xfrm>
            <a:off x="211138" y="3644900"/>
            <a:ext cx="2155825" cy="10795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 接收序列</a:t>
            </a:r>
            <a:endParaRPr kumimoji="0" lang="en-US" altLang="zh-CN" sz="2000" b="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111 </a:t>
            </a:r>
            <a:r>
              <a:rPr kumimoji="0" lang="en-US" altLang="zh-CN" sz="2000" b="0" kern="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0</a:t>
            </a:r>
            <a:r>
              <a:rPr kumimoji="0" lang="en-US" altLang="zh-CN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10 010 </a:t>
            </a:r>
            <a:endParaRPr kumimoji="0" lang="zh-CN" altLang="en-US" sz="2000" b="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100355" name="Group 6"/>
          <p:cNvGrpSpPr>
            <a:grpSpLocks/>
          </p:cNvGrpSpPr>
          <p:nvPr/>
        </p:nvGrpSpPr>
        <p:grpSpPr bwMode="auto">
          <a:xfrm>
            <a:off x="211138" y="487363"/>
            <a:ext cx="6883400" cy="2236787"/>
            <a:chOff x="2466" y="12378"/>
            <a:chExt cx="5997" cy="2279"/>
          </a:xfrm>
        </p:grpSpPr>
        <p:grpSp>
          <p:nvGrpSpPr>
            <p:cNvPr id="100420" name="Group 7"/>
            <p:cNvGrpSpPr>
              <a:grpSpLocks/>
            </p:cNvGrpSpPr>
            <p:nvPr/>
          </p:nvGrpSpPr>
          <p:grpSpPr bwMode="auto">
            <a:xfrm>
              <a:off x="4092" y="13746"/>
              <a:ext cx="3705" cy="387"/>
              <a:chOff x="4017" y="13647"/>
              <a:chExt cx="3705" cy="387"/>
            </a:xfrm>
          </p:grpSpPr>
          <p:sp>
            <p:nvSpPr>
              <p:cNvPr id="100545" name="Text Box 8"/>
              <p:cNvSpPr txBox="1">
                <a:spLocks noChangeArrowheads="1"/>
              </p:cNvSpPr>
              <p:nvPr/>
            </p:nvSpPr>
            <p:spPr bwMode="auto">
              <a:xfrm>
                <a:off x="4017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100546" name="Text Box 9"/>
              <p:cNvSpPr txBox="1">
                <a:spLocks noChangeArrowheads="1"/>
              </p:cNvSpPr>
              <p:nvPr/>
            </p:nvSpPr>
            <p:spPr bwMode="auto">
              <a:xfrm>
                <a:off x="5070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100547" name="Text Box 10"/>
              <p:cNvSpPr txBox="1">
                <a:spLocks noChangeArrowheads="1"/>
              </p:cNvSpPr>
              <p:nvPr/>
            </p:nvSpPr>
            <p:spPr bwMode="auto">
              <a:xfrm>
                <a:off x="6096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  <p:sp>
            <p:nvSpPr>
              <p:cNvPr id="100548" name="Text Box 11"/>
              <p:cNvSpPr txBox="1">
                <a:spLocks noChangeArrowheads="1"/>
              </p:cNvSpPr>
              <p:nvPr/>
            </p:nvSpPr>
            <p:spPr bwMode="auto">
              <a:xfrm>
                <a:off x="7146" y="13647"/>
                <a:ext cx="57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/>
                  <a:t>110</a:t>
                </a:r>
                <a:endParaRPr lang="en-US" altLang="zh-CN" sz="4000">
                  <a:latin typeface="Tahoma" pitchFamily="34" charset="0"/>
                </a:endParaRPr>
              </a:p>
            </p:txBody>
          </p:sp>
        </p:grpSp>
        <p:grpSp>
          <p:nvGrpSpPr>
            <p:cNvPr id="100421" name="Group 12"/>
            <p:cNvGrpSpPr>
              <a:grpSpLocks/>
            </p:cNvGrpSpPr>
            <p:nvPr/>
          </p:nvGrpSpPr>
          <p:grpSpPr bwMode="auto">
            <a:xfrm>
              <a:off x="2466" y="12378"/>
              <a:ext cx="5997" cy="2279"/>
              <a:chOff x="2466" y="12378"/>
              <a:chExt cx="5997" cy="2279"/>
            </a:xfrm>
          </p:grpSpPr>
          <p:grpSp>
            <p:nvGrpSpPr>
              <p:cNvPr id="100422" name="Group 13"/>
              <p:cNvGrpSpPr>
                <a:grpSpLocks/>
              </p:cNvGrpSpPr>
              <p:nvPr/>
            </p:nvGrpSpPr>
            <p:grpSpPr bwMode="auto">
              <a:xfrm>
                <a:off x="5133" y="12945"/>
                <a:ext cx="2676" cy="399"/>
                <a:chOff x="5133" y="12945"/>
                <a:chExt cx="2676" cy="399"/>
              </a:xfrm>
            </p:grpSpPr>
            <p:sp>
              <p:nvSpPr>
                <p:cNvPr id="10054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133" y="12957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/>
                    <a:t>011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  <p:sp>
              <p:nvSpPr>
                <p:cNvPr id="10054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6195" y="12945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/>
                    <a:t>011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  <p:sp>
              <p:nvSpPr>
                <p:cNvPr id="10054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233" y="12945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/>
                    <a:t>011</a:t>
                  </a:r>
                  <a:endParaRPr lang="en-US" altLang="zh-CN" sz="4000">
                    <a:latin typeface="Tahoma" pitchFamily="34" charset="0"/>
                  </a:endParaRPr>
                </a:p>
              </p:txBody>
            </p:sp>
          </p:grpSp>
          <p:grpSp>
            <p:nvGrpSpPr>
              <p:cNvPr id="100423" name="Group 17"/>
              <p:cNvGrpSpPr>
                <a:grpSpLocks/>
              </p:cNvGrpSpPr>
              <p:nvPr/>
            </p:nvGrpSpPr>
            <p:grpSpPr bwMode="auto">
              <a:xfrm>
                <a:off x="2466" y="12378"/>
                <a:ext cx="5997" cy="2279"/>
                <a:chOff x="2466" y="12378"/>
                <a:chExt cx="5997" cy="2279"/>
              </a:xfrm>
            </p:grpSpPr>
            <p:grpSp>
              <p:nvGrpSpPr>
                <p:cNvPr id="100424" name="Group 18"/>
                <p:cNvGrpSpPr>
                  <a:grpSpLocks/>
                </p:cNvGrpSpPr>
                <p:nvPr/>
              </p:nvGrpSpPr>
              <p:grpSpPr bwMode="auto">
                <a:xfrm>
                  <a:off x="4818" y="13959"/>
                  <a:ext cx="2667" cy="387"/>
                  <a:chOff x="4818" y="13959"/>
                  <a:chExt cx="2667" cy="387"/>
                </a:xfrm>
              </p:grpSpPr>
              <p:sp>
                <p:nvSpPr>
                  <p:cNvPr id="100539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8" y="13959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010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1005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32" y="13959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010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1005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09" y="13959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010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</p:grpSp>
            <p:grpSp>
              <p:nvGrpSpPr>
                <p:cNvPr id="100425" name="Group 22"/>
                <p:cNvGrpSpPr>
                  <a:grpSpLocks/>
                </p:cNvGrpSpPr>
                <p:nvPr/>
              </p:nvGrpSpPr>
              <p:grpSpPr bwMode="auto">
                <a:xfrm>
                  <a:off x="5268" y="14270"/>
                  <a:ext cx="2541" cy="387"/>
                  <a:chOff x="5268" y="14271"/>
                  <a:chExt cx="2541" cy="387"/>
                </a:xfrm>
              </p:grpSpPr>
              <p:sp>
                <p:nvSpPr>
                  <p:cNvPr id="100536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68" y="14271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101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100537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171" y="14271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101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  <p:sp>
                <p:nvSpPr>
                  <p:cNvPr id="100538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33" y="14271"/>
                    <a:ext cx="576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/>
                      <a:t>101</a:t>
                    </a:r>
                    <a:endParaRPr lang="en-US" altLang="zh-CN" sz="4000">
                      <a:latin typeface="Tahoma" pitchFamily="34" charset="0"/>
                    </a:endParaRPr>
                  </a:p>
                </p:txBody>
              </p:sp>
            </p:grpSp>
            <p:grpSp>
              <p:nvGrpSpPr>
                <p:cNvPr id="100426" name="Group 26"/>
                <p:cNvGrpSpPr>
                  <a:grpSpLocks/>
                </p:cNvGrpSpPr>
                <p:nvPr/>
              </p:nvGrpSpPr>
              <p:grpSpPr bwMode="auto">
                <a:xfrm>
                  <a:off x="2466" y="12378"/>
                  <a:ext cx="5997" cy="2148"/>
                  <a:chOff x="2466" y="12378"/>
                  <a:chExt cx="5997" cy="2148"/>
                </a:xfrm>
              </p:grpSpPr>
              <p:grpSp>
                <p:nvGrpSpPr>
                  <p:cNvPr id="100427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4530" y="13392"/>
                    <a:ext cx="3741" cy="387"/>
                    <a:chOff x="4530" y="13392"/>
                    <a:chExt cx="3741" cy="387"/>
                  </a:xfrm>
                </p:grpSpPr>
                <p:sp>
                  <p:nvSpPr>
                    <p:cNvPr id="100532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30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100533" name="Text Box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592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100534" name="Text Box 3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618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  <p:sp>
                  <p:nvSpPr>
                    <p:cNvPr id="100535" name="Text Box 3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695" y="13392"/>
                      <a:ext cx="576" cy="3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/>
                        <a:t>001</a:t>
                      </a:r>
                      <a:endParaRPr lang="en-US" altLang="zh-CN" sz="4000">
                        <a:latin typeface="Tahoma" pitchFamily="34" charset="0"/>
                      </a:endParaRPr>
                    </a:p>
                  </p:txBody>
                </p:sp>
              </p:grpSp>
              <p:grpSp>
                <p:nvGrpSpPr>
                  <p:cNvPr id="100428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2466" y="12378"/>
                    <a:ext cx="5997" cy="2148"/>
                    <a:chOff x="2466" y="12378"/>
                    <a:chExt cx="5997" cy="2148"/>
                  </a:xfrm>
                </p:grpSpPr>
                <p:grpSp>
                  <p:nvGrpSpPr>
                    <p:cNvPr id="100429" name="Group 3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10" y="13299"/>
                      <a:ext cx="3018" cy="501"/>
                      <a:chOff x="5010" y="13299"/>
                      <a:chExt cx="3018" cy="501"/>
                    </a:xfrm>
                  </p:grpSpPr>
                  <p:sp>
                    <p:nvSpPr>
                      <p:cNvPr id="100529" name="Line 3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010" y="13299"/>
                        <a:ext cx="924" cy="47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0530" name="Line 3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6051" y="13314"/>
                        <a:ext cx="948" cy="48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0531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7104" y="13314"/>
                        <a:ext cx="924" cy="47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00430" name="Group 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66" y="12378"/>
                      <a:ext cx="5997" cy="2148"/>
                      <a:chOff x="2466" y="12378"/>
                      <a:chExt cx="5997" cy="2148"/>
                    </a:xfrm>
                  </p:grpSpPr>
                  <p:grpSp>
                    <p:nvGrpSpPr>
                      <p:cNvPr id="100431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16" y="12702"/>
                        <a:ext cx="5133" cy="9"/>
                        <a:chOff x="2916" y="12702"/>
                        <a:chExt cx="5133" cy="9"/>
                      </a:xfrm>
                    </p:grpSpPr>
                    <p:sp>
                      <p:nvSpPr>
                        <p:cNvPr id="100524" name="Line 3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16" y="12711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00525" name="Line 4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966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00526" name="Line 4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019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00527" name="Line 4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045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00528" name="Line 4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7110" y="12702"/>
                          <a:ext cx="939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100432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66" y="12378"/>
                        <a:ext cx="5997" cy="2148"/>
                        <a:chOff x="2466" y="12378"/>
                        <a:chExt cx="5997" cy="2148"/>
                      </a:xfrm>
                    </p:grpSpPr>
                    <p:grpSp>
                      <p:nvGrpSpPr>
                        <p:cNvPr id="100433" name="Group 4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66" y="12471"/>
                          <a:ext cx="399" cy="2055"/>
                          <a:chOff x="2466" y="12471"/>
                          <a:chExt cx="399" cy="2055"/>
                        </a:xfrm>
                      </p:grpSpPr>
                      <p:sp>
                        <p:nvSpPr>
                          <p:cNvPr id="100520" name="Text Box 46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2471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a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00521" name="Text Box 47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3023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b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00522" name="Text Box 48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3587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c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00523" name="Text Box 49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66" y="14139"/>
                            <a:ext cx="399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/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6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Clr>
                                <a:schemeClr val="hlink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folHlink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2"/>
                              </a:buClr>
                              <a:buSzPct val="55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>
                                <a:schemeClr val="accent1"/>
                              </a:buClr>
                              <a:buSzPct val="50000"/>
                              <a:buFont typeface="Wingdings" pitchFamily="2" charset="2"/>
                              <a:buChar char="n"/>
                              <a:defRPr sz="240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ea typeface="宋体" pitchFamily="2" charset="-122"/>
                              </a:defRPr>
                            </a:lvl9pPr>
                          </a:lstStyle>
                          <a:p>
                            <a:pPr algn="just" eaLnBrk="1" hangingPunct="1">
                              <a:spcBef>
                                <a:spcPct val="0"/>
                              </a:spcBef>
                              <a:buClrTx/>
                              <a:buSzTx/>
                              <a:buFontTx/>
                              <a:buNone/>
                            </a:pPr>
                            <a:r>
                              <a:rPr lang="en-US" altLang="zh-CN" sz="2000" i="1"/>
                              <a:t>d</a:t>
                            </a:r>
                            <a:endParaRPr lang="en-US" altLang="zh-CN" sz="4000">
                              <a:latin typeface="Tahoma" pitchFamily="34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0434" name="Group 5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805" y="12378"/>
                          <a:ext cx="5658" cy="2139"/>
                          <a:chOff x="2805" y="12378"/>
                          <a:chExt cx="5658" cy="2139"/>
                        </a:xfrm>
                      </p:grpSpPr>
                      <p:grpSp>
                        <p:nvGrpSpPr>
                          <p:cNvPr id="100435" name="Group 5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805" y="12378"/>
                            <a:ext cx="5658" cy="2139"/>
                            <a:chOff x="2805" y="12378"/>
                            <a:chExt cx="5658" cy="2139"/>
                          </a:xfrm>
                        </p:grpSpPr>
                        <p:grpSp>
                          <p:nvGrpSpPr>
                            <p:cNvPr id="100446" name="Group 5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805" y="12648"/>
                              <a:ext cx="5331" cy="1788"/>
                              <a:chOff x="2805" y="12648"/>
                              <a:chExt cx="5331" cy="1788"/>
                            </a:xfrm>
                          </p:grpSpPr>
                          <p:grpSp>
                            <p:nvGrpSpPr>
                              <p:cNvPr id="100486" name="Group 53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2805" y="12648"/>
                                <a:ext cx="1152" cy="1788"/>
                                <a:chOff x="2805" y="12648"/>
                                <a:chExt cx="1152" cy="1788"/>
                              </a:xfrm>
                            </p:grpSpPr>
                            <p:grpSp>
                              <p:nvGrpSpPr>
                                <p:cNvPr id="100510" name="Group 54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805" y="12648"/>
                                  <a:ext cx="1152" cy="672"/>
                                  <a:chOff x="2805" y="12648"/>
                                  <a:chExt cx="1152" cy="672"/>
                                </a:xfrm>
                              </p:grpSpPr>
                              <p:sp>
                                <p:nvSpPr>
                                  <p:cNvPr id="100516" name="Oval 55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0517" name="Oval 56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0518" name="Oval 57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0519" name="Oval 58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100511" name="Group 59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805" y="13764"/>
                                  <a:ext cx="1152" cy="672"/>
                                  <a:chOff x="2805" y="12648"/>
                                  <a:chExt cx="1152" cy="672"/>
                                </a:xfrm>
                              </p:grpSpPr>
                              <p:sp>
                                <p:nvSpPr>
                                  <p:cNvPr id="100512" name="Oval 60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0513" name="Oval 61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05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0514" name="Oval 62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2648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0515" name="Oval 63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843" y="13209"/>
                                    <a:ext cx="114" cy="111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0000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>
                                    <a:lvl1pPr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6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1pPr>
                                    <a:lvl2pPr marL="742950" indent="-28575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hlink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2pPr>
                                    <a:lvl3pPr marL="11430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folHlink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3pPr>
                                    <a:lvl4pPr marL="16002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2"/>
                                      </a:buClr>
                                      <a:buSzPct val="55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4pPr>
                                    <a:lvl5pPr marL="2057400" indent="-228600" eaLnBrk="0" hangingPunct="0">
                                      <a:spcBef>
                                        <a:spcPct val="20000"/>
                                      </a:spcBef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20000"/>
                                      </a:spcBef>
                                      <a:spcAft>
                                        <a:spcPct val="0"/>
                                      </a:spcAft>
                                      <a:buClr>
                                        <a:schemeClr val="accent1"/>
                                      </a:buClr>
                                      <a:buSzPct val="50000"/>
                                      <a:buFont typeface="Wingdings" pitchFamily="2" charset="2"/>
                                      <a:buChar char="n"/>
                                      <a:defRPr sz="240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ea typeface="宋体" pitchFamily="2" charset="-122"/>
                                      </a:defRPr>
                                    </a:lvl9pPr>
                                  </a:lstStyle>
                                  <a:p>
                                    <a:pPr eaLnBrk="1" hangingPunct="1">
                                      <a:spcBef>
                                        <a:spcPct val="0"/>
                                      </a:spcBef>
                                      <a:buClrTx/>
                                      <a:buSzTx/>
                                      <a:buFontTx/>
                                      <a:buNone/>
                                    </a:pPr>
                                    <a:endParaRPr lang="zh-CN" altLang="en-US" sz="1200">
                                      <a:latin typeface="Tahoma" pitchFamily="34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grpSp>
                            <p:nvGrpSpPr>
                              <p:cNvPr id="100487" name="Group 64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4881" y="12648"/>
                                <a:ext cx="3255" cy="1788"/>
                                <a:chOff x="4881" y="12648"/>
                                <a:chExt cx="3255" cy="1788"/>
                              </a:xfrm>
                            </p:grpSpPr>
                            <p:grpSp>
                              <p:nvGrpSpPr>
                                <p:cNvPr id="100488" name="Group 65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4893" y="13764"/>
                                  <a:ext cx="3243" cy="672"/>
                                  <a:chOff x="4881" y="12648"/>
                                  <a:chExt cx="3243" cy="672"/>
                                </a:xfrm>
                              </p:grpSpPr>
                              <p:grpSp>
                                <p:nvGrpSpPr>
                                  <p:cNvPr id="100500" name="Group 66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6972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100506" name="Oval 67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507" name="Oval 68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508" name="Oval 69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509" name="Oval 70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100501" name="Group 71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4881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100502" name="Oval 72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503" name="Oval 73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504" name="Oval 74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505" name="Oval 75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  <p:grpSp>
                              <p:nvGrpSpPr>
                                <p:cNvPr id="100489" name="Group 76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4881" y="12648"/>
                                  <a:ext cx="3243" cy="672"/>
                                  <a:chOff x="4881" y="12648"/>
                                  <a:chExt cx="3243" cy="672"/>
                                </a:xfrm>
                              </p:grpSpPr>
                              <p:grpSp>
                                <p:nvGrpSpPr>
                                  <p:cNvPr id="100490" name="Group 77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6972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100496" name="Oval 78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497" name="Oval 79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498" name="Oval 80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499" name="Oval 81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100491" name="Group 82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4881" y="12648"/>
                                    <a:ext cx="1152" cy="672"/>
                                    <a:chOff x="2805" y="12648"/>
                                    <a:chExt cx="1152" cy="672"/>
                                  </a:xfrm>
                                </p:grpSpPr>
                                <p:sp>
                                  <p:nvSpPr>
                                    <p:cNvPr id="100492" name="Oval 83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493" name="Oval 84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805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494" name="Oval 85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2648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0495" name="Oval 86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843" y="13209"/>
                                      <a:ext cx="114" cy="111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rgbClr val="000000"/>
                                    </a:solidFill>
                                    <a:ln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>
                                      <a:lvl1pPr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6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1pPr>
                                      <a:lvl2pPr marL="742950" indent="-28575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hlink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2pPr>
                                      <a:lvl3pPr marL="11430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folHlink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3pPr>
                                      <a:lvl4pPr marL="16002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2"/>
                                        </a:buClr>
                                        <a:buSzPct val="55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4pPr>
                                      <a:lvl5pPr marL="2057400" indent="-228600" eaLnBrk="0" hangingPunct="0">
                                        <a:spcBef>
                                          <a:spcPct val="20000"/>
                                        </a:spcBef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5pPr>
                                      <a:lvl6pPr marL="25146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6pPr>
                                      <a:lvl7pPr marL="29718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7pPr>
                                      <a:lvl8pPr marL="34290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8pPr>
                                      <a:lvl9pPr marL="3886200" indent="-228600" eaLnBrk="0" fontAlgn="base" hangingPunct="0">
                                        <a:spcBef>
                                          <a:spcPct val="20000"/>
                                        </a:spcBef>
                                        <a:spcAft>
                                          <a:spcPct val="0"/>
                                        </a:spcAft>
                                        <a:buClr>
                                          <a:schemeClr val="accent1"/>
                                        </a:buClr>
                                        <a:buSzPct val="50000"/>
                                        <a:buFont typeface="Wingdings" pitchFamily="2" charset="2"/>
                                        <a:buChar char="n"/>
                                        <a:defRPr sz="240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ea typeface="宋体" pitchFamily="2" charset="-122"/>
                                        </a:defRPr>
                                      </a:lvl9pPr>
                                    </a:lstStyle>
                                    <a:p>
                                      <a:pPr eaLnBrk="1" hangingPunct="1">
                                        <a:spcBef>
                                          <a:spcPct val="0"/>
                                        </a:spcBef>
                                        <a:buClrTx/>
                                        <a:buSzTx/>
                                        <a:buFontTx/>
                                        <a:buNone/>
                                      </a:pPr>
                                      <a:endParaRPr lang="zh-CN" altLang="en-US" sz="1200">
                                        <a:latin typeface="Tahoma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grpSp>
                          <p:nvGrpSpPr>
                            <p:cNvPr id="100447" name="Group 87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8064" y="12462"/>
                              <a:ext cx="399" cy="2055"/>
                              <a:chOff x="8064" y="12462"/>
                              <a:chExt cx="399" cy="2055"/>
                            </a:xfrm>
                          </p:grpSpPr>
                          <p:sp>
                            <p:nvSpPr>
                              <p:cNvPr id="100482" name="Text Box 88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2462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a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00483" name="Text Box 89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3014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b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00484" name="Text Box 90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3578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c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00485" name="Text Box 91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8064" y="14130"/>
                                <a:ext cx="399" cy="38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6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1pPr>
                                <a:lvl2pPr marL="742950" indent="-28575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hlink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2pPr>
                                <a:lvl3pPr marL="11430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folHlink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3pPr>
                                <a:lvl4pPr marL="16002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2"/>
                                  </a:buClr>
                                  <a:buSzPct val="55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4pPr>
                                <a:lvl5pPr marL="2057400" indent="-228600" eaLnBrk="0" hangingPunct="0">
                                  <a:spcBef>
                                    <a:spcPct val="20000"/>
                                  </a:spcBef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20000"/>
                                  </a:spcBef>
                                  <a:spcAft>
                                    <a:spcPct val="0"/>
                                  </a:spcAft>
                                  <a:buClr>
                                    <a:schemeClr val="accent1"/>
                                  </a:buClr>
                                  <a:buSzPct val="50000"/>
                                  <a:buFont typeface="Wingdings" pitchFamily="2" charset="2"/>
                                  <a:buChar char="n"/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itchFamily="18" charset="0"/>
                                    <a:ea typeface="宋体" pitchFamily="2" charset="-122"/>
                                  </a:defRPr>
                                </a:lvl9pPr>
                              </a:lstStyle>
                              <a:p>
                                <a:pPr algn="just" eaLnBrk="1" hangingPunct="1">
                                  <a:spcBef>
                                    <a:spcPct val="0"/>
                                  </a:spcBef>
                                  <a:buClrTx/>
                                  <a:buSzTx/>
                                  <a:buFontTx/>
                                  <a:buNone/>
                                </a:pPr>
                                <a:r>
                                  <a:rPr lang="en-US" altLang="zh-CN" sz="2000" i="1"/>
                                  <a:t>d</a:t>
                                </a:r>
                                <a:endParaRPr lang="en-US" altLang="zh-CN" sz="4000">
                                  <a:latin typeface="Tahoma" pitchFamily="34" charset="0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100448" name="Group 9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904" y="12378"/>
                              <a:ext cx="5148" cy="2001"/>
                              <a:chOff x="2904" y="12378"/>
                              <a:chExt cx="5148" cy="2001"/>
                            </a:xfrm>
                          </p:grpSpPr>
                          <p:grpSp>
                            <p:nvGrpSpPr>
                              <p:cNvPr id="100449" name="Group 93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07" y="14379"/>
                                <a:ext cx="3030" cy="0"/>
                                <a:chOff x="5019" y="12702"/>
                                <a:chExt cx="3030" cy="0"/>
                              </a:xfrm>
                            </p:grpSpPr>
                            <p:sp>
                              <p:nvSpPr>
                                <p:cNvPr id="100479" name="Line 94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5019" y="12702"/>
                                  <a:ext cx="939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80" name="Line 95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45" y="12702"/>
                                  <a:ext cx="939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81" name="Line 96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110" y="12702"/>
                                  <a:ext cx="939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00450" name="Group 9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2904" y="12735"/>
                                <a:ext cx="5145" cy="1065"/>
                                <a:chOff x="2904" y="12735"/>
                                <a:chExt cx="5145" cy="1065"/>
                              </a:xfrm>
                            </p:grpSpPr>
                            <p:sp>
                              <p:nvSpPr>
                                <p:cNvPr id="100470" name="Line 98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2904" y="12747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chemeClr val="hlink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71" name="Line 9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3966" y="13311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chemeClr val="hlink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72" name="Line 100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3942" y="12735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73" name="Line 101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5004" y="13299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74" name="Line 102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4992" y="12747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75" name="Line 103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54" y="13311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76" name="Line 104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33" y="12735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77" name="Line 105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095" y="13299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78" name="Line 106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083" y="12750"/>
                                  <a:ext cx="954" cy="489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00451" name="Group 10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3948" y="13299"/>
                                <a:ext cx="4080" cy="1050"/>
                                <a:chOff x="3948" y="13299"/>
                                <a:chExt cx="4080" cy="1050"/>
                              </a:xfrm>
                            </p:grpSpPr>
                            <p:sp>
                              <p:nvSpPr>
                                <p:cNvPr id="100466" name="Line 108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3948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67" name="Line 10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4989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68" name="Line 110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6030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69" name="Line 111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>
                                  <a:off x="7080" y="13299"/>
                                  <a:ext cx="948" cy="105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prstDash val="dash"/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00452" name="Group 112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07" y="12759"/>
                                <a:ext cx="3045" cy="1017"/>
                                <a:chOff x="5007" y="12759"/>
                                <a:chExt cx="3045" cy="1017"/>
                              </a:xfrm>
                            </p:grpSpPr>
                            <p:sp>
                              <p:nvSpPr>
                                <p:cNvPr id="100463" name="Line 113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7098" y="12759"/>
                                  <a:ext cx="954" cy="1017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64" name="Line 114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6057" y="12759"/>
                                  <a:ext cx="954" cy="1017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65" name="Line 115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5007" y="12759"/>
                                  <a:ext cx="954" cy="1017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chemeClr val="hlink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00453" name="Group 116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10" y="13875"/>
                                <a:ext cx="3027" cy="498"/>
                                <a:chOff x="5010" y="13875"/>
                                <a:chExt cx="3027" cy="498"/>
                              </a:xfrm>
                            </p:grpSpPr>
                            <p:sp>
                              <p:nvSpPr>
                                <p:cNvPr id="100460" name="Line 117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5010" y="13899"/>
                                  <a:ext cx="924" cy="47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61" name="Line 118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6063" y="13875"/>
                                  <a:ext cx="924" cy="47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00462" name="Line 11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7113" y="13875"/>
                                  <a:ext cx="924" cy="47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 type="triangle" w="med" len="med"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</a:extLst>
                              </p:spPr>
                              <p:txBody>
                                <a:bodyPr/>
                                <a:lstStyle/>
                                <a:p>
                                  <a:endParaRPr lang="zh-CN" alt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00454" name="Group 120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3093" y="12378"/>
                                <a:ext cx="4671" cy="387"/>
                                <a:chOff x="3093" y="12378"/>
                                <a:chExt cx="4671" cy="387"/>
                              </a:xfrm>
                            </p:grpSpPr>
                            <p:sp>
                              <p:nvSpPr>
                                <p:cNvPr id="100455" name="Text Box 121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093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0456" name="Text Box 12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4056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0457" name="Text Box 123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5121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0458" name="Text Box 124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6147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0459" name="Text Box 125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7188" y="12378"/>
                                  <a:ext cx="576" cy="3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/>
                                <a:lstStyle>
                                  <a:lvl1pPr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6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1pPr>
                                  <a:lvl2pPr marL="742950" indent="-28575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hlink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2pPr>
                                  <a:lvl3pPr marL="11430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folHlink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3pPr>
                                  <a:lvl4pPr marL="16002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2"/>
                                    </a:buClr>
                                    <a:buSzPct val="55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4pPr>
                                  <a:lvl5pPr marL="2057400" indent="-228600" eaLnBrk="0" hangingPunct="0">
                                    <a:spcBef>
                                      <a:spcPct val="20000"/>
                                    </a:spcBef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20000"/>
                                    </a:spcBef>
                                    <a:spcAft>
                                      <a:spcPct val="0"/>
                                    </a:spcAft>
                                    <a:buClr>
                                      <a:schemeClr val="accent1"/>
                                    </a:buClr>
                                    <a:buSzPct val="50000"/>
                                    <a:buFont typeface="Wingdings" pitchFamily="2" charset="2"/>
                                    <a:buChar char="n"/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itchFamily="18" charset="0"/>
                                      <a:ea typeface="宋体" pitchFamily="2" charset="-122"/>
                                    </a:defRPr>
                                  </a:lvl9pPr>
                                </a:lstStyle>
                                <a:p>
                                  <a:pPr algn="just" eaLnBrk="1" hangingPunct="1">
                                    <a:spcBef>
                                      <a:spcPct val="0"/>
                                    </a:spcBef>
                                    <a:buClrTx/>
                                    <a:buSzTx/>
                                    <a:buFontTx/>
                                    <a:buNone/>
                                  </a:pPr>
                                  <a:r>
                                    <a:rPr lang="en-US" altLang="zh-CN" sz="2000"/>
                                    <a:t>000</a:t>
                                  </a:r>
                                  <a:endParaRPr lang="en-US" altLang="zh-CN" sz="4000">
                                    <a:latin typeface="Tahoma" pitchFamily="34" charset="0"/>
                                  </a:endParaRPr>
                                </a:p>
                              </p:txBody>
                            </p:sp>
                          </p:grpSp>
                        </p:grpSp>
                      </p:grpSp>
                      <p:grpSp>
                        <p:nvGrpSpPr>
                          <p:cNvPr id="100436" name="Group 126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3093" y="12630"/>
                            <a:ext cx="4719" cy="387"/>
                            <a:chOff x="3093" y="12630"/>
                            <a:chExt cx="4719" cy="387"/>
                          </a:xfrm>
                        </p:grpSpPr>
                        <p:sp>
                          <p:nvSpPr>
                            <p:cNvPr id="100441" name="Text Box 127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093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100442" name="Text Box 128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119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100443" name="Text Box 129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121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100444" name="Text Box 130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6198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100445" name="Text Box 131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7236" y="12630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111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0437" name="Group 13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5319" y="13161"/>
                            <a:ext cx="2655" cy="387"/>
                            <a:chOff x="5319" y="13161"/>
                            <a:chExt cx="2655" cy="387"/>
                          </a:xfrm>
                        </p:grpSpPr>
                        <p:sp>
                          <p:nvSpPr>
                            <p:cNvPr id="100438" name="Text Box 133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7398" y="13161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100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100439" name="Text Box 134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6357" y="13161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100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100440" name="Text Box 135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319" y="13161"/>
                              <a:ext cx="576" cy="3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6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1pPr>
                              <a:lvl2pPr marL="742950" indent="-285750" eaLnBrk="0" hangingPunct="0">
                                <a:spcBef>
                                  <a:spcPct val="20000"/>
                                </a:spcBef>
                                <a:buClr>
                                  <a:schemeClr val="hlink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2pPr>
                              <a:lvl3pPr marL="11430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folHlink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3pPr>
                              <a:lvl4pPr marL="16002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2"/>
                                </a:buClr>
                                <a:buSzPct val="55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4pPr>
                              <a:lvl5pPr marL="2057400" indent="-228600" eaLnBrk="0" hangingPunct="0">
                                <a:spcBef>
                                  <a:spcPct val="20000"/>
                                </a:spcBef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20000"/>
                                </a:spcBef>
                                <a:spcAft>
                                  <a:spcPct val="0"/>
                                </a:spcAft>
                                <a:buClr>
                                  <a:schemeClr val="accent1"/>
                                </a:buClr>
                                <a:buSzPct val="50000"/>
                                <a:buFont typeface="Wingdings" pitchFamily="2" charset="2"/>
                                <a:buChar char="n"/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ea typeface="宋体" pitchFamily="2" charset="-122"/>
                                </a:defRPr>
                              </a:lvl9pPr>
                            </a:lstStyle>
                            <a:p>
                              <a:pPr algn="just" eaLnBrk="1" hangingPunct="1">
                                <a:spcBef>
                                  <a:spcPct val="0"/>
                                </a:spcBef>
                                <a:buClrTx/>
                                <a:buSzTx/>
                                <a:buFontTx/>
                                <a:buNone/>
                              </a:pPr>
                              <a:r>
                                <a:rPr lang="en-US" altLang="zh-CN" sz="2000"/>
                                <a:t>100</a:t>
                              </a:r>
                              <a:endParaRPr lang="en-US" altLang="zh-CN" sz="4000">
                                <a:latin typeface="Tahoma" pitchFamily="34" charset="0"/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100356" name="Line 136"/>
          <p:cNvSpPr>
            <a:spLocks noChangeShapeType="1"/>
          </p:cNvSpPr>
          <p:nvPr/>
        </p:nvSpPr>
        <p:spPr bwMode="auto">
          <a:xfrm>
            <a:off x="4240213" y="509588"/>
            <a:ext cx="14287" cy="2085975"/>
          </a:xfrm>
          <a:prstGeom prst="line">
            <a:avLst/>
          </a:prstGeom>
          <a:noFill/>
          <a:ln w="38100" cmpd="dbl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8" name="Group 76"/>
          <p:cNvGraphicFramePr>
            <a:graphicFrameLocks noGrp="1"/>
          </p:cNvGraphicFramePr>
          <p:nvPr/>
        </p:nvGraphicFramePr>
        <p:xfrm>
          <a:off x="2838450" y="2941638"/>
          <a:ext cx="6067425" cy="3567112"/>
        </p:xfrm>
        <a:graphic>
          <a:graphicData uri="http://schemas.openxmlformats.org/drawingml/2006/table">
            <a:tbl>
              <a:tblPr/>
              <a:tblGrid>
                <a:gridCol w="797110"/>
                <a:gridCol w="1118528"/>
                <a:gridCol w="1872643"/>
                <a:gridCol w="1270797"/>
                <a:gridCol w="1008346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序号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路径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对应序列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汉明距离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幸存否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aaaa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000 000 000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abca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111 001 011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是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aaab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000 000 111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abcb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111 001 100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是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aabc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000 111 001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abdc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111 110 010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是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aabd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000 111 110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abdd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111 110 101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是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61" marR="91461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43D58-47D7-4B4D-BDB3-F40D5A4BFCF4}" type="slidenum">
              <a:rPr lang="en-US" altLang="zh-CN"/>
              <a:pPr>
                <a:defRPr/>
              </a:pPr>
              <a:t>97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23528" y="405740"/>
            <a:ext cx="840295" cy="400110"/>
          </a:xfrm>
          <a:prstGeom prst="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kern="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第</a:t>
            </a:r>
            <a:r>
              <a:rPr kumimoji="0" lang="en-US" altLang="zh-CN" sz="2000" kern="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kumimoji="0" lang="zh-CN" altLang="en-US" sz="2000" kern="0" dirty="0">
                <a:solidFill>
                  <a:srgbClr val="99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步</a:t>
            </a:r>
            <a:endParaRPr lang="zh-CN" altLang="en-US" dirty="0">
              <a:solidFill>
                <a:srgbClr val="990099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92725" y="428625"/>
            <a:ext cx="3735388" cy="4286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 接收序列    </a:t>
            </a:r>
            <a:r>
              <a:rPr kumimoji="0" lang="en-US" altLang="zh-CN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111 </a:t>
            </a:r>
            <a:r>
              <a:rPr kumimoji="0" lang="en-US" altLang="zh-CN" sz="2000" b="0" kern="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0</a:t>
            </a:r>
            <a:r>
              <a:rPr kumimoji="0" lang="en-US" altLang="zh-CN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10 010 1</a:t>
            </a:r>
            <a:r>
              <a:rPr kumimoji="0" lang="en-US" altLang="zh-CN" sz="2000" b="0" kern="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en-US" altLang="zh-CN" sz="2000" b="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0</a:t>
            </a:r>
            <a:endParaRPr kumimoji="0" lang="zh-CN" altLang="en-US" sz="2000" b="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03350" y="409575"/>
            <a:ext cx="29718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考察后继 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3 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比特 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en-US" altLang="zh-CN" sz="2400" b="0" kern="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kumimoji="0" lang="en-US" altLang="zh-CN" sz="2400" b="0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</a:t>
            </a:r>
            <a:endParaRPr kumimoji="0" lang="zh-CN" altLang="en-US" sz="2400" b="0" kern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11188" y="1133475"/>
            <a:ext cx="72739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kumimoji="0" lang="zh-CN" altLang="en-US" sz="20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kumimoji="0" lang="en-US" altLang="zh-CN" sz="20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0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条幸存路径上增加</a:t>
            </a:r>
            <a:r>
              <a:rPr kumimoji="0" lang="en-US" altLang="zh-CN" sz="20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级后的</a:t>
            </a:r>
            <a:r>
              <a:rPr kumimoji="0" lang="en-US" altLang="zh-CN" sz="20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0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条可能路径的汉明距离。</a:t>
            </a:r>
          </a:p>
        </p:txBody>
      </p:sp>
      <p:graphicFrame>
        <p:nvGraphicFramePr>
          <p:cNvPr id="10" name="Group 96"/>
          <p:cNvGraphicFramePr>
            <a:graphicFrameLocks noGrp="1"/>
          </p:cNvGraphicFramePr>
          <p:nvPr/>
        </p:nvGraphicFramePr>
        <p:xfrm>
          <a:off x="792163" y="1763713"/>
          <a:ext cx="7696200" cy="3870325"/>
        </p:xfrm>
        <a:graphic>
          <a:graphicData uri="http://schemas.openxmlformats.org/drawingml/2006/table">
            <a:tbl>
              <a:tblPr/>
              <a:tblGrid>
                <a:gridCol w="730250"/>
                <a:gridCol w="1073150"/>
                <a:gridCol w="1493837"/>
                <a:gridCol w="1096963"/>
                <a:gridCol w="1101725"/>
                <a:gridCol w="1098550"/>
                <a:gridCol w="1101725"/>
              </a:tblGrid>
              <a:tr h="700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序号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路径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原幸存路径的距离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新增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路径段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新增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距离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总距离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幸存否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abca+a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abdc+a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是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abca+b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abdc+b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cb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是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abcb+c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abdd+c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是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abcb+d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bd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是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abdd+d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dd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ectangle 95"/>
          <p:cNvSpPr>
            <a:spLocks noChangeArrowheads="1"/>
          </p:cNvSpPr>
          <p:nvPr/>
        </p:nvSpPr>
        <p:spPr bwMode="auto">
          <a:xfrm>
            <a:off x="609600" y="5846763"/>
            <a:ext cx="64801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kumimoji="0" lang="zh-CN" altLang="en-US" sz="20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最小的总距离等于</a:t>
            </a:r>
            <a:r>
              <a:rPr kumimoji="0" lang="en-US" altLang="zh-CN" sz="2000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，其路径是</a:t>
            </a:r>
            <a:r>
              <a:rPr kumimoji="0" lang="en-US" altLang="zh-CN" sz="2000" b="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abdc+b</a:t>
            </a:r>
            <a:endParaRPr kumimoji="0" lang="en-US" altLang="zh-CN" sz="2000" b="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44CC64-EB65-4C73-A03C-83CE9DAF64FA}" type="slidenum">
              <a:rPr lang="en-US" altLang="zh-CN"/>
              <a:pPr>
                <a:defRPr/>
              </a:pPr>
              <a:t>98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2" name="Group 6"/>
          <p:cNvGrpSpPr>
            <a:grpSpLocks/>
          </p:cNvGrpSpPr>
          <p:nvPr/>
        </p:nvGrpSpPr>
        <p:grpSpPr bwMode="auto">
          <a:xfrm>
            <a:off x="1490663" y="2439988"/>
            <a:ext cx="6122987" cy="2519362"/>
            <a:chOff x="2199" y="7743"/>
            <a:chExt cx="4992" cy="2186"/>
          </a:xfrm>
        </p:grpSpPr>
        <p:grpSp>
          <p:nvGrpSpPr>
            <p:cNvPr id="102405" name="Group 7"/>
            <p:cNvGrpSpPr>
              <a:grpSpLocks/>
            </p:cNvGrpSpPr>
            <p:nvPr/>
          </p:nvGrpSpPr>
          <p:grpSpPr bwMode="auto">
            <a:xfrm>
              <a:off x="2538" y="7920"/>
              <a:ext cx="4293" cy="1788"/>
              <a:chOff x="2538" y="7920"/>
              <a:chExt cx="4293" cy="1788"/>
            </a:xfrm>
          </p:grpSpPr>
          <p:grpSp>
            <p:nvGrpSpPr>
              <p:cNvPr id="102440" name="Group 8"/>
              <p:cNvGrpSpPr>
                <a:grpSpLocks/>
              </p:cNvGrpSpPr>
              <p:nvPr/>
            </p:nvGrpSpPr>
            <p:grpSpPr bwMode="auto">
              <a:xfrm>
                <a:off x="2538" y="7920"/>
                <a:ext cx="1152" cy="1788"/>
                <a:chOff x="2805" y="12648"/>
                <a:chExt cx="1152" cy="1788"/>
              </a:xfrm>
            </p:grpSpPr>
            <p:grpSp>
              <p:nvGrpSpPr>
                <p:cNvPr id="102456" name="Group 9"/>
                <p:cNvGrpSpPr>
                  <a:grpSpLocks/>
                </p:cNvGrpSpPr>
                <p:nvPr/>
              </p:nvGrpSpPr>
              <p:grpSpPr bwMode="auto">
                <a:xfrm>
                  <a:off x="2805" y="12648"/>
                  <a:ext cx="1152" cy="672"/>
                  <a:chOff x="2805" y="12648"/>
                  <a:chExt cx="1152" cy="672"/>
                </a:xfrm>
              </p:grpSpPr>
              <p:sp>
                <p:nvSpPr>
                  <p:cNvPr id="102462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2805" y="12648"/>
                    <a:ext cx="114" cy="11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  <p:sp>
                <p:nvSpPr>
                  <p:cNvPr id="102463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2805" y="13209"/>
                    <a:ext cx="114" cy="11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  <p:sp>
                <p:nvSpPr>
                  <p:cNvPr id="102464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3843" y="12648"/>
                    <a:ext cx="114" cy="11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  <p:sp>
                <p:nvSpPr>
                  <p:cNvPr id="102465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3843" y="13209"/>
                    <a:ext cx="114" cy="11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</p:grpSp>
            <p:grpSp>
              <p:nvGrpSpPr>
                <p:cNvPr id="102457" name="Group 14"/>
                <p:cNvGrpSpPr>
                  <a:grpSpLocks/>
                </p:cNvGrpSpPr>
                <p:nvPr/>
              </p:nvGrpSpPr>
              <p:grpSpPr bwMode="auto">
                <a:xfrm>
                  <a:off x="2805" y="13764"/>
                  <a:ext cx="1152" cy="672"/>
                  <a:chOff x="2805" y="12648"/>
                  <a:chExt cx="1152" cy="672"/>
                </a:xfrm>
              </p:grpSpPr>
              <p:sp>
                <p:nvSpPr>
                  <p:cNvPr id="102458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2805" y="12648"/>
                    <a:ext cx="114" cy="11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  <p:sp>
                <p:nvSpPr>
                  <p:cNvPr id="102459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2805" y="13209"/>
                    <a:ext cx="114" cy="11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  <p:sp>
                <p:nvSpPr>
                  <p:cNvPr id="102460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3843" y="12648"/>
                    <a:ext cx="114" cy="11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  <p:sp>
                <p:nvSpPr>
                  <p:cNvPr id="102461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3843" y="13209"/>
                    <a:ext cx="114" cy="11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</p:grpSp>
          </p:grpSp>
          <p:grpSp>
            <p:nvGrpSpPr>
              <p:cNvPr id="102441" name="Group 19"/>
              <p:cNvGrpSpPr>
                <a:grpSpLocks/>
              </p:cNvGrpSpPr>
              <p:nvPr/>
            </p:nvGrpSpPr>
            <p:grpSpPr bwMode="auto">
              <a:xfrm>
                <a:off x="6717" y="9036"/>
                <a:ext cx="114" cy="672"/>
                <a:chOff x="6717" y="9036"/>
                <a:chExt cx="114" cy="672"/>
              </a:xfrm>
            </p:grpSpPr>
            <p:sp>
              <p:nvSpPr>
                <p:cNvPr id="102454" name="Oval 20"/>
                <p:cNvSpPr>
                  <a:spLocks noChangeArrowheads="1"/>
                </p:cNvSpPr>
                <p:nvPr/>
              </p:nvSpPr>
              <p:spPr bwMode="auto">
                <a:xfrm>
                  <a:off x="6717" y="9036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  <p:sp>
              <p:nvSpPr>
                <p:cNvPr id="102455" name="Oval 21"/>
                <p:cNvSpPr>
                  <a:spLocks noChangeArrowheads="1"/>
                </p:cNvSpPr>
                <p:nvPr/>
              </p:nvSpPr>
              <p:spPr bwMode="auto">
                <a:xfrm>
                  <a:off x="6717" y="9597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</p:grpSp>
          <p:grpSp>
            <p:nvGrpSpPr>
              <p:cNvPr id="102442" name="Group 22"/>
              <p:cNvGrpSpPr>
                <a:grpSpLocks/>
              </p:cNvGrpSpPr>
              <p:nvPr/>
            </p:nvGrpSpPr>
            <p:grpSpPr bwMode="auto">
              <a:xfrm>
                <a:off x="4626" y="9036"/>
                <a:ext cx="1152" cy="672"/>
                <a:chOff x="2805" y="12648"/>
                <a:chExt cx="1152" cy="672"/>
              </a:xfrm>
            </p:grpSpPr>
            <p:sp>
              <p:nvSpPr>
                <p:cNvPr id="102450" name="Oval 23"/>
                <p:cNvSpPr>
                  <a:spLocks noChangeArrowheads="1"/>
                </p:cNvSpPr>
                <p:nvPr/>
              </p:nvSpPr>
              <p:spPr bwMode="auto">
                <a:xfrm>
                  <a:off x="2805" y="12648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  <p:sp>
              <p:nvSpPr>
                <p:cNvPr id="102451" name="Oval 24"/>
                <p:cNvSpPr>
                  <a:spLocks noChangeArrowheads="1"/>
                </p:cNvSpPr>
                <p:nvPr/>
              </p:nvSpPr>
              <p:spPr bwMode="auto">
                <a:xfrm>
                  <a:off x="2805" y="13209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  <p:sp>
              <p:nvSpPr>
                <p:cNvPr id="102452" name="Oval 25"/>
                <p:cNvSpPr>
                  <a:spLocks noChangeArrowheads="1"/>
                </p:cNvSpPr>
                <p:nvPr/>
              </p:nvSpPr>
              <p:spPr bwMode="auto">
                <a:xfrm>
                  <a:off x="3843" y="12648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  <p:sp>
              <p:nvSpPr>
                <p:cNvPr id="102453" name="Oval 26"/>
                <p:cNvSpPr>
                  <a:spLocks noChangeArrowheads="1"/>
                </p:cNvSpPr>
                <p:nvPr/>
              </p:nvSpPr>
              <p:spPr bwMode="auto">
                <a:xfrm>
                  <a:off x="3843" y="13209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</p:grpSp>
          <p:sp>
            <p:nvSpPr>
              <p:cNvPr id="102443" name="Oval 27"/>
              <p:cNvSpPr>
                <a:spLocks noChangeArrowheads="1"/>
              </p:cNvSpPr>
              <p:nvPr/>
            </p:nvSpPr>
            <p:spPr bwMode="auto">
              <a:xfrm>
                <a:off x="6705" y="7920"/>
                <a:ext cx="114" cy="11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charset="0"/>
                  <a:ea typeface="楷体_GB2312" pitchFamily="49" charset="-122"/>
                  <a:cs typeface="Arial" charset="0"/>
                </a:endParaRPr>
              </a:p>
            </p:txBody>
          </p:sp>
          <p:sp>
            <p:nvSpPr>
              <p:cNvPr id="102444" name="Oval 28"/>
              <p:cNvSpPr>
                <a:spLocks noChangeArrowheads="1"/>
              </p:cNvSpPr>
              <p:nvPr/>
            </p:nvSpPr>
            <p:spPr bwMode="auto">
              <a:xfrm>
                <a:off x="6705" y="8481"/>
                <a:ext cx="114" cy="11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charset="0"/>
                  <a:ea typeface="楷体_GB2312" pitchFamily="49" charset="-122"/>
                  <a:cs typeface="Arial" charset="0"/>
                </a:endParaRPr>
              </a:p>
            </p:txBody>
          </p:sp>
          <p:grpSp>
            <p:nvGrpSpPr>
              <p:cNvPr id="102445" name="Group 29"/>
              <p:cNvGrpSpPr>
                <a:grpSpLocks/>
              </p:cNvGrpSpPr>
              <p:nvPr/>
            </p:nvGrpSpPr>
            <p:grpSpPr bwMode="auto">
              <a:xfrm>
                <a:off x="4614" y="7920"/>
                <a:ext cx="1152" cy="672"/>
                <a:chOff x="4614" y="7920"/>
                <a:chExt cx="1152" cy="672"/>
              </a:xfrm>
            </p:grpSpPr>
            <p:sp>
              <p:nvSpPr>
                <p:cNvPr id="102446" name="Oval 30"/>
                <p:cNvSpPr>
                  <a:spLocks noChangeArrowheads="1"/>
                </p:cNvSpPr>
                <p:nvPr/>
              </p:nvSpPr>
              <p:spPr bwMode="auto">
                <a:xfrm>
                  <a:off x="4614" y="7920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  <p:sp>
              <p:nvSpPr>
                <p:cNvPr id="102447" name="Oval 31"/>
                <p:cNvSpPr>
                  <a:spLocks noChangeArrowheads="1"/>
                </p:cNvSpPr>
                <p:nvPr/>
              </p:nvSpPr>
              <p:spPr bwMode="auto">
                <a:xfrm>
                  <a:off x="4614" y="8481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  <p:sp>
              <p:nvSpPr>
                <p:cNvPr id="102448" name="Oval 32"/>
                <p:cNvSpPr>
                  <a:spLocks noChangeArrowheads="1"/>
                </p:cNvSpPr>
                <p:nvPr/>
              </p:nvSpPr>
              <p:spPr bwMode="auto">
                <a:xfrm>
                  <a:off x="5652" y="7920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  <p:sp>
              <p:nvSpPr>
                <p:cNvPr id="102449" name="Oval 33"/>
                <p:cNvSpPr>
                  <a:spLocks noChangeArrowheads="1"/>
                </p:cNvSpPr>
                <p:nvPr/>
              </p:nvSpPr>
              <p:spPr bwMode="auto">
                <a:xfrm>
                  <a:off x="5652" y="8481"/>
                  <a:ext cx="11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  <a:ea typeface="楷体_GB2312" pitchFamily="49" charset="-122"/>
                    <a:cs typeface="Arial" charset="0"/>
                  </a:endParaRPr>
                </a:p>
              </p:txBody>
            </p:sp>
          </p:grpSp>
        </p:grpSp>
        <p:grpSp>
          <p:nvGrpSpPr>
            <p:cNvPr id="102406" name="Group 34"/>
            <p:cNvGrpSpPr>
              <a:grpSpLocks/>
            </p:cNvGrpSpPr>
            <p:nvPr/>
          </p:nvGrpSpPr>
          <p:grpSpPr bwMode="auto">
            <a:xfrm>
              <a:off x="2637" y="8019"/>
              <a:ext cx="4107" cy="1632"/>
              <a:chOff x="2637" y="8019"/>
              <a:chExt cx="4107" cy="1632"/>
            </a:xfrm>
          </p:grpSpPr>
          <p:sp>
            <p:nvSpPr>
              <p:cNvPr id="102430" name="Line 35"/>
              <p:cNvSpPr>
                <a:spLocks noChangeShapeType="1"/>
              </p:cNvSpPr>
              <p:nvPr/>
            </p:nvSpPr>
            <p:spPr bwMode="auto">
              <a:xfrm>
                <a:off x="4740" y="9651"/>
                <a:ext cx="93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1" name="Line 36"/>
              <p:cNvSpPr>
                <a:spLocks noChangeShapeType="1"/>
              </p:cNvSpPr>
              <p:nvPr/>
            </p:nvSpPr>
            <p:spPr bwMode="auto">
              <a:xfrm>
                <a:off x="3699" y="8583"/>
                <a:ext cx="954" cy="4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2" name="Line 37"/>
              <p:cNvSpPr>
                <a:spLocks noChangeShapeType="1"/>
              </p:cNvSpPr>
              <p:nvPr/>
            </p:nvSpPr>
            <p:spPr bwMode="auto">
              <a:xfrm>
                <a:off x="5763" y="8571"/>
                <a:ext cx="948" cy="10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3" name="Line 38"/>
              <p:cNvSpPr>
                <a:spLocks noChangeShapeType="1"/>
              </p:cNvSpPr>
              <p:nvPr/>
            </p:nvSpPr>
            <p:spPr bwMode="auto">
              <a:xfrm flipV="1">
                <a:off x="5790" y="8031"/>
                <a:ext cx="954" cy="101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4" name="Line 39"/>
              <p:cNvSpPr>
                <a:spLocks noChangeShapeType="1"/>
              </p:cNvSpPr>
              <p:nvPr/>
            </p:nvSpPr>
            <p:spPr bwMode="auto">
              <a:xfrm flipV="1">
                <a:off x="4743" y="8571"/>
                <a:ext cx="924" cy="4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5" name="Line 40"/>
              <p:cNvSpPr>
                <a:spLocks noChangeShapeType="1"/>
              </p:cNvSpPr>
              <p:nvPr/>
            </p:nvSpPr>
            <p:spPr bwMode="auto">
              <a:xfrm flipV="1">
                <a:off x="5784" y="8586"/>
                <a:ext cx="948" cy="48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6" name="Line 41"/>
              <p:cNvSpPr>
                <a:spLocks noChangeShapeType="1"/>
              </p:cNvSpPr>
              <p:nvPr/>
            </p:nvSpPr>
            <p:spPr bwMode="auto">
              <a:xfrm>
                <a:off x="2637" y="8019"/>
                <a:ext cx="954" cy="489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7" name="Line 42"/>
              <p:cNvSpPr>
                <a:spLocks noChangeShapeType="1"/>
              </p:cNvSpPr>
              <p:nvPr/>
            </p:nvSpPr>
            <p:spPr bwMode="auto">
              <a:xfrm>
                <a:off x="3681" y="8571"/>
                <a:ext cx="948" cy="105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8" name="Line 43"/>
              <p:cNvSpPr>
                <a:spLocks noChangeShapeType="1"/>
              </p:cNvSpPr>
              <p:nvPr/>
            </p:nvSpPr>
            <p:spPr bwMode="auto">
              <a:xfrm flipV="1">
                <a:off x="4743" y="9141"/>
                <a:ext cx="939" cy="50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9" name="Line 44"/>
              <p:cNvSpPr>
                <a:spLocks noChangeShapeType="1"/>
              </p:cNvSpPr>
              <p:nvPr/>
            </p:nvSpPr>
            <p:spPr bwMode="auto">
              <a:xfrm flipV="1">
                <a:off x="5796" y="9117"/>
                <a:ext cx="939" cy="50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407" name="Group 45"/>
            <p:cNvGrpSpPr>
              <a:grpSpLocks/>
            </p:cNvGrpSpPr>
            <p:nvPr/>
          </p:nvGrpSpPr>
          <p:grpSpPr bwMode="auto">
            <a:xfrm>
              <a:off x="6792" y="7749"/>
              <a:ext cx="399" cy="2055"/>
              <a:chOff x="8064" y="12462"/>
              <a:chExt cx="399" cy="2055"/>
            </a:xfrm>
          </p:grpSpPr>
          <p:sp>
            <p:nvSpPr>
              <p:cNvPr id="102426" name="Text Box 46"/>
              <p:cNvSpPr txBox="1">
                <a:spLocks noChangeArrowheads="1"/>
              </p:cNvSpPr>
              <p:nvPr/>
            </p:nvSpPr>
            <p:spPr bwMode="auto">
              <a:xfrm>
                <a:off x="8064" y="12462"/>
                <a:ext cx="399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latin typeface="Arial" charset="0"/>
                    <a:ea typeface="楷体_GB2312" pitchFamily="49" charset="-122"/>
                    <a:cs typeface="Arial" charset="0"/>
                  </a:rPr>
                  <a:t>a</a:t>
                </a:r>
                <a:endParaRPr lang="en-US" altLang="zh-CN" sz="1800">
                  <a:latin typeface="Arial" charset="0"/>
                  <a:ea typeface="楷体_GB2312" pitchFamily="49" charset="-122"/>
                  <a:cs typeface="Arial" charset="0"/>
                </a:endParaRPr>
              </a:p>
            </p:txBody>
          </p:sp>
          <p:sp>
            <p:nvSpPr>
              <p:cNvPr id="102427" name="Text Box 47"/>
              <p:cNvSpPr txBox="1">
                <a:spLocks noChangeArrowheads="1"/>
              </p:cNvSpPr>
              <p:nvPr/>
            </p:nvSpPr>
            <p:spPr bwMode="auto">
              <a:xfrm>
                <a:off x="8064" y="13014"/>
                <a:ext cx="399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latin typeface="Arial" charset="0"/>
                    <a:ea typeface="楷体_GB2312" pitchFamily="49" charset="-122"/>
                    <a:cs typeface="Arial" charset="0"/>
                  </a:rPr>
                  <a:t>b</a:t>
                </a:r>
                <a:endParaRPr lang="en-US" altLang="zh-CN" sz="1800">
                  <a:latin typeface="Arial" charset="0"/>
                  <a:ea typeface="楷体_GB2312" pitchFamily="49" charset="-122"/>
                  <a:cs typeface="Arial" charset="0"/>
                </a:endParaRPr>
              </a:p>
            </p:txBody>
          </p:sp>
          <p:sp>
            <p:nvSpPr>
              <p:cNvPr id="102428" name="Text Box 48"/>
              <p:cNvSpPr txBox="1">
                <a:spLocks noChangeArrowheads="1"/>
              </p:cNvSpPr>
              <p:nvPr/>
            </p:nvSpPr>
            <p:spPr bwMode="auto">
              <a:xfrm>
                <a:off x="8064" y="13578"/>
                <a:ext cx="399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latin typeface="Arial" charset="0"/>
                    <a:ea typeface="楷体_GB2312" pitchFamily="49" charset="-122"/>
                    <a:cs typeface="Arial" charset="0"/>
                  </a:rPr>
                  <a:t>c</a:t>
                </a:r>
                <a:endParaRPr lang="en-US" altLang="zh-CN" sz="1800">
                  <a:latin typeface="Arial" charset="0"/>
                  <a:ea typeface="楷体_GB2312" pitchFamily="49" charset="-122"/>
                  <a:cs typeface="Arial" charset="0"/>
                </a:endParaRPr>
              </a:p>
            </p:txBody>
          </p:sp>
          <p:sp>
            <p:nvSpPr>
              <p:cNvPr id="102429" name="Text Box 49"/>
              <p:cNvSpPr txBox="1">
                <a:spLocks noChangeArrowheads="1"/>
              </p:cNvSpPr>
              <p:nvPr/>
            </p:nvSpPr>
            <p:spPr bwMode="auto">
              <a:xfrm>
                <a:off x="8064" y="14130"/>
                <a:ext cx="399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latin typeface="Arial" charset="0"/>
                    <a:ea typeface="楷体_GB2312" pitchFamily="49" charset="-122"/>
                    <a:cs typeface="Arial" charset="0"/>
                  </a:rPr>
                  <a:t>d</a:t>
                </a:r>
                <a:endParaRPr lang="en-US" altLang="zh-CN" sz="1800">
                  <a:latin typeface="Arial" charset="0"/>
                  <a:ea typeface="楷体_GB2312" pitchFamily="49" charset="-122"/>
                  <a:cs typeface="Arial" charset="0"/>
                </a:endParaRPr>
              </a:p>
            </p:txBody>
          </p:sp>
        </p:grpSp>
        <p:grpSp>
          <p:nvGrpSpPr>
            <p:cNvPr id="102408" name="Group 50"/>
            <p:cNvGrpSpPr>
              <a:grpSpLocks/>
            </p:cNvGrpSpPr>
            <p:nvPr/>
          </p:nvGrpSpPr>
          <p:grpSpPr bwMode="auto">
            <a:xfrm>
              <a:off x="2199" y="7743"/>
              <a:ext cx="4482" cy="2186"/>
              <a:chOff x="2199" y="7743"/>
              <a:chExt cx="4482" cy="2186"/>
            </a:xfrm>
          </p:grpSpPr>
          <p:grpSp>
            <p:nvGrpSpPr>
              <p:cNvPr id="102409" name="Group 51"/>
              <p:cNvGrpSpPr>
                <a:grpSpLocks/>
              </p:cNvGrpSpPr>
              <p:nvPr/>
            </p:nvGrpSpPr>
            <p:grpSpPr bwMode="auto">
              <a:xfrm>
                <a:off x="2199" y="7743"/>
                <a:ext cx="4467" cy="2186"/>
                <a:chOff x="2199" y="7743"/>
                <a:chExt cx="4467" cy="2186"/>
              </a:xfrm>
            </p:grpSpPr>
            <p:sp>
              <p:nvSpPr>
                <p:cNvPr id="102413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5928" y="8217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011</a:t>
                  </a:r>
                </a:p>
              </p:txBody>
            </p:sp>
            <p:sp>
              <p:nvSpPr>
                <p:cNvPr id="102414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4791" y="9111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010</a:t>
                  </a:r>
                </a:p>
              </p:txBody>
            </p:sp>
            <p:sp>
              <p:nvSpPr>
                <p:cNvPr id="102415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5775" y="9141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010</a:t>
                  </a:r>
                </a:p>
              </p:txBody>
            </p:sp>
            <p:sp>
              <p:nvSpPr>
                <p:cNvPr id="102416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5001" y="9542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101</a:t>
                  </a:r>
                </a:p>
              </p:txBody>
            </p:sp>
            <p:sp>
              <p:nvSpPr>
                <p:cNvPr id="102417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3978" y="8544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001</a:t>
                  </a:r>
                </a:p>
              </p:txBody>
            </p:sp>
            <p:grpSp>
              <p:nvGrpSpPr>
                <p:cNvPr id="102418" name="Group 57"/>
                <p:cNvGrpSpPr>
                  <a:grpSpLocks/>
                </p:cNvGrpSpPr>
                <p:nvPr/>
              </p:nvGrpSpPr>
              <p:grpSpPr bwMode="auto">
                <a:xfrm>
                  <a:off x="2199" y="7743"/>
                  <a:ext cx="399" cy="2055"/>
                  <a:chOff x="2466" y="12471"/>
                  <a:chExt cx="399" cy="2055"/>
                </a:xfrm>
              </p:grpSpPr>
              <p:sp>
                <p:nvSpPr>
                  <p:cNvPr id="102422" name="Text Box 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6" y="12471"/>
                    <a:ext cx="399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1800" i="1">
                        <a:latin typeface="Arial" charset="0"/>
                        <a:ea typeface="楷体_GB2312" pitchFamily="49" charset="-122"/>
                        <a:cs typeface="Arial" charset="0"/>
                      </a:rPr>
                      <a:t>a</a:t>
                    </a:r>
                    <a:endParaRPr lang="en-US" altLang="zh-CN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  <p:sp>
                <p:nvSpPr>
                  <p:cNvPr id="102423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6" y="13023"/>
                    <a:ext cx="399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1800" i="1">
                        <a:latin typeface="Arial" charset="0"/>
                        <a:ea typeface="楷体_GB2312" pitchFamily="49" charset="-122"/>
                        <a:cs typeface="Arial" charset="0"/>
                      </a:rPr>
                      <a:t>b</a:t>
                    </a:r>
                    <a:endParaRPr lang="en-US" altLang="zh-CN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  <p:sp>
                <p:nvSpPr>
                  <p:cNvPr id="102424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6" y="13587"/>
                    <a:ext cx="399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1800" i="1">
                        <a:latin typeface="Arial" charset="0"/>
                        <a:ea typeface="楷体_GB2312" pitchFamily="49" charset="-122"/>
                        <a:cs typeface="Arial" charset="0"/>
                      </a:rPr>
                      <a:t>c</a:t>
                    </a:r>
                    <a:endParaRPr lang="en-US" altLang="zh-CN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  <p:sp>
                <p:nvSpPr>
                  <p:cNvPr id="102425" name="Text Box 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6" y="14139"/>
                    <a:ext cx="399" cy="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1800" i="1">
                        <a:latin typeface="Arial" charset="0"/>
                        <a:ea typeface="楷体_GB2312" pitchFamily="49" charset="-122"/>
                        <a:cs typeface="Arial" charset="0"/>
                      </a:rPr>
                      <a:t>d</a:t>
                    </a:r>
                    <a:endParaRPr lang="en-US" altLang="zh-CN" sz="1800">
                      <a:latin typeface="Arial" charset="0"/>
                      <a:ea typeface="楷体_GB2312" pitchFamily="49" charset="-122"/>
                      <a:cs typeface="Arial" charset="0"/>
                    </a:endParaRPr>
                  </a:p>
                </p:txBody>
              </p:sp>
            </p:grpSp>
            <p:sp>
              <p:nvSpPr>
                <p:cNvPr id="102419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826" y="7902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111</a:t>
                  </a:r>
                </a:p>
              </p:txBody>
            </p:sp>
            <p:sp>
              <p:nvSpPr>
                <p:cNvPr id="102420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6090" y="8433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100</a:t>
                  </a:r>
                </a:p>
              </p:txBody>
            </p:sp>
            <p:sp>
              <p:nvSpPr>
                <p:cNvPr id="102421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4872" y="8448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100</a:t>
                  </a:r>
                </a:p>
              </p:txBody>
            </p:sp>
          </p:grpSp>
          <p:grpSp>
            <p:nvGrpSpPr>
              <p:cNvPr id="102410" name="Group 65"/>
              <p:cNvGrpSpPr>
                <a:grpSpLocks/>
              </p:cNvGrpSpPr>
              <p:nvPr/>
            </p:nvGrpSpPr>
            <p:grpSpPr bwMode="auto">
              <a:xfrm>
                <a:off x="3825" y="8808"/>
                <a:ext cx="2856" cy="597"/>
                <a:chOff x="3825" y="8808"/>
                <a:chExt cx="2856" cy="597"/>
              </a:xfrm>
            </p:grpSpPr>
            <p:sp>
              <p:nvSpPr>
                <p:cNvPr id="102411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3825" y="9018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110</a:t>
                  </a:r>
                </a:p>
              </p:txBody>
            </p:sp>
            <p:sp>
              <p:nvSpPr>
                <p:cNvPr id="102412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6105" y="8808"/>
                  <a:ext cx="576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Arial" charset="0"/>
                      <a:ea typeface="楷体_GB2312" pitchFamily="49" charset="-122"/>
                      <a:cs typeface="Arial" charset="0"/>
                    </a:rPr>
                    <a:t>110</a:t>
                  </a:r>
                </a:p>
              </p:txBody>
            </p:sp>
          </p:grpSp>
        </p:grpSp>
      </p:grpSp>
      <p:pic>
        <p:nvPicPr>
          <p:cNvPr id="102403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071563"/>
            <a:ext cx="7858125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BF9B0-50F4-402F-AD7A-1C9CE067BF06}" type="slidenum">
              <a:rPr lang="en-US" altLang="zh-CN"/>
              <a:pPr>
                <a:defRPr/>
              </a:pPr>
              <a:t>99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3_Blends">
  <a:themeElements>
    <a:clrScheme name="1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23084</TotalTime>
  <Words>4926</Words>
  <Application>Microsoft Office PowerPoint</Application>
  <PresentationFormat>全屏显示(4:3)</PresentationFormat>
  <Paragraphs>1234</Paragraphs>
  <Slides>102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102</vt:i4>
      </vt:variant>
    </vt:vector>
  </HeadingPairs>
  <TitlesOfParts>
    <vt:vector size="124" baseType="lpstr">
      <vt:lpstr>楷体_GB2312</vt:lpstr>
      <vt:lpstr>Arial</vt:lpstr>
      <vt:lpstr>Times New Roman</vt:lpstr>
      <vt:lpstr>黑体</vt:lpstr>
      <vt:lpstr>宋体</vt:lpstr>
      <vt:lpstr>Wingdings</vt:lpstr>
      <vt:lpstr>微软雅黑</vt:lpstr>
      <vt:lpstr>Arial Unicode MS</vt:lpstr>
      <vt:lpstr>华文细黑</vt:lpstr>
      <vt:lpstr>Cambria Math</vt:lpstr>
      <vt:lpstr>Symbol</vt:lpstr>
      <vt:lpstr>幼圆</vt:lpstr>
      <vt:lpstr>Tahoma</vt:lpstr>
      <vt:lpstr>华文中宋</vt:lpstr>
      <vt:lpstr>Bookshelf Symbol 7</vt:lpstr>
      <vt:lpstr>华文宋体</vt:lpstr>
      <vt:lpstr>3_Blends</vt:lpstr>
      <vt:lpstr>Microsoft Visio 绘图</vt:lpstr>
      <vt:lpstr>MathType 6.0 Equation</vt:lpstr>
      <vt:lpstr>Microsoft 公式 3.0</vt:lpstr>
      <vt:lpstr>MathType 5.0 Equation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总结：生成多项式g(x)必须满足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bwk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</dc:creator>
  <cp:lastModifiedBy>penghong</cp:lastModifiedBy>
  <cp:revision>1648</cp:revision>
  <dcterms:created xsi:type="dcterms:W3CDTF">2005-04-30T13:00:35Z</dcterms:created>
  <dcterms:modified xsi:type="dcterms:W3CDTF">2020-02-15T07:21:02Z</dcterms:modified>
</cp:coreProperties>
</file>